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6858000" cy="9906000" type="A4"/>
  <p:notesSz cx="6669088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ção sem Título" id="{9D2A7922-36E3-4949-90EF-A6F842BF5739}">
          <p14:sldIdLst>
            <p14:sldId id="2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a Vitoria Da Silva" initials="AVDS" lastIdx="1" clrIdx="0">
    <p:extLst>
      <p:ext uri="{19B8F6BF-5375-455C-9EA6-DF929625EA0E}">
        <p15:presenceInfo xmlns:p15="http://schemas.microsoft.com/office/powerpoint/2012/main" userId="S-1-5-21-1553866777-2745702081-2169388664-156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43" autoAdjust="0"/>
    <p:restoredTop sz="94270" autoAdjust="0"/>
  </p:normalViewPr>
  <p:slideViewPr>
    <p:cSldViewPr snapToGrid="0">
      <p:cViewPr>
        <p:scale>
          <a:sx n="73" d="100"/>
          <a:sy n="73" d="100"/>
        </p:scale>
        <p:origin x="2558" y="-100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9059C-BD74-43C7-A0FF-3BA5694EBD93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1241425"/>
            <a:ext cx="231616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66909" y="4777194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6E93E-B39E-44ED-BDD6-6165048AD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6676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6E93E-B39E-44ED-BDD6-6165048ADE47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819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577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302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5448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545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0597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7688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3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823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2424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243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35753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1E515-B1E0-4173-B251-863F25E20A6B}" type="datetimeFigureOut">
              <a:rPr lang="pt-BR" smtClean="0"/>
              <a:t>31/12/2025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2C2F78-03F6-44A8-ABC4-39ED59B4D85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3355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openxmlformats.org/officeDocument/2006/relationships/image" Target="../media/image9.png"/><Relationship Id="rId5" Type="http://schemas.openxmlformats.org/officeDocument/2006/relationships/image" Target="../media/image3.jp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>
            <a:extLst>
              <a:ext uri="{FF2B5EF4-FFF2-40B4-BE49-F238E27FC236}">
                <a16:creationId xmlns:a16="http://schemas.microsoft.com/office/drawing/2014/main" id="{57B692E9-B35E-AE42-7E6C-0417C2EB6DFB}"/>
              </a:ext>
            </a:extLst>
          </p:cNvPr>
          <p:cNvSpPr/>
          <p:nvPr/>
        </p:nvSpPr>
        <p:spPr>
          <a:xfrm>
            <a:off x="-1778" y="-170"/>
            <a:ext cx="6858000" cy="9906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97C68C69-F450-9012-DF88-C9B24AB46AA5}"/>
              </a:ext>
            </a:extLst>
          </p:cNvPr>
          <p:cNvSpPr/>
          <p:nvPr/>
        </p:nvSpPr>
        <p:spPr>
          <a:xfrm>
            <a:off x="393982" y="0"/>
            <a:ext cx="825217" cy="4267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GRUPO MONTEKALI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82DA2753-AA8F-5CC2-65D7-28D1706F4C0B}"/>
              </a:ext>
            </a:extLst>
          </p:cNvPr>
          <p:cNvSpPr/>
          <p:nvPr/>
        </p:nvSpPr>
        <p:spPr>
          <a:xfrm>
            <a:off x="-1" y="423863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Setor:</a:t>
            </a:r>
          </a:p>
        </p:txBody>
      </p:sp>
      <p:sp>
        <p:nvSpPr>
          <p:cNvPr id="19" name="Retângulo 18">
            <a:extLst>
              <a:ext uri="{FF2B5EF4-FFF2-40B4-BE49-F238E27FC236}">
                <a16:creationId xmlns:a16="http://schemas.microsoft.com/office/drawing/2014/main" id="{875DD7A7-AD83-87BC-8738-C35C9A09FF65}"/>
              </a:ext>
            </a:extLst>
          </p:cNvPr>
          <p:cNvSpPr/>
          <p:nvPr/>
        </p:nvSpPr>
        <p:spPr>
          <a:xfrm>
            <a:off x="0" y="1067753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Criado em:</a:t>
            </a:r>
          </a:p>
        </p:txBody>
      </p:sp>
      <p:sp>
        <p:nvSpPr>
          <p:cNvPr id="20" name="Retângulo 19">
            <a:extLst>
              <a:ext uri="{FF2B5EF4-FFF2-40B4-BE49-F238E27FC236}">
                <a16:creationId xmlns:a16="http://schemas.microsoft.com/office/drawing/2014/main" id="{FB7B3B3D-01B1-E62C-8E11-10F3F2FC36B2}"/>
              </a:ext>
            </a:extLst>
          </p:cNvPr>
          <p:cNvSpPr/>
          <p:nvPr/>
        </p:nvSpPr>
        <p:spPr>
          <a:xfrm>
            <a:off x="-1" y="1282065"/>
            <a:ext cx="68580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MATERIAIS NECESSÁRIOS DE ENTRADA</a:t>
            </a:r>
          </a:p>
        </p:txBody>
      </p:sp>
      <p:sp>
        <p:nvSpPr>
          <p:cNvPr id="21" name="Retângulo 20">
            <a:extLst>
              <a:ext uri="{FF2B5EF4-FFF2-40B4-BE49-F238E27FC236}">
                <a16:creationId xmlns:a16="http://schemas.microsoft.com/office/drawing/2014/main" id="{EEC0854C-401F-BA4D-0C06-62762973522F}"/>
              </a:ext>
            </a:extLst>
          </p:cNvPr>
          <p:cNvSpPr/>
          <p:nvPr/>
        </p:nvSpPr>
        <p:spPr>
          <a:xfrm>
            <a:off x="1" y="1498283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1</a:t>
            </a:r>
            <a:endParaRPr lang="pt-BR" sz="1400" dirty="0"/>
          </a:p>
        </p:txBody>
      </p:sp>
      <p:sp>
        <p:nvSpPr>
          <p:cNvPr id="22" name="Retângulo 21">
            <a:extLst>
              <a:ext uri="{FF2B5EF4-FFF2-40B4-BE49-F238E27FC236}">
                <a16:creationId xmlns:a16="http://schemas.microsoft.com/office/drawing/2014/main" id="{165CF4BD-E54F-B08E-89DF-E72EE469B120}"/>
              </a:ext>
            </a:extLst>
          </p:cNvPr>
          <p:cNvSpPr/>
          <p:nvPr/>
        </p:nvSpPr>
        <p:spPr>
          <a:xfrm>
            <a:off x="1" y="1703070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2</a:t>
            </a:r>
            <a:endParaRPr lang="pt-BR" sz="1400" dirty="0"/>
          </a:p>
        </p:txBody>
      </p:sp>
      <p:sp>
        <p:nvSpPr>
          <p:cNvPr id="23" name="Retângulo 22">
            <a:extLst>
              <a:ext uri="{FF2B5EF4-FFF2-40B4-BE49-F238E27FC236}">
                <a16:creationId xmlns:a16="http://schemas.microsoft.com/office/drawing/2014/main" id="{62AE30DB-8465-4035-686D-0DF8EB03A4FD}"/>
              </a:ext>
            </a:extLst>
          </p:cNvPr>
          <p:cNvSpPr/>
          <p:nvPr/>
        </p:nvSpPr>
        <p:spPr>
          <a:xfrm>
            <a:off x="0" y="1913573"/>
            <a:ext cx="68580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PASSO A PASSO</a:t>
            </a:r>
          </a:p>
        </p:txBody>
      </p:sp>
      <p:sp>
        <p:nvSpPr>
          <p:cNvPr id="24" name="Retângulo 23">
            <a:extLst>
              <a:ext uri="{FF2B5EF4-FFF2-40B4-BE49-F238E27FC236}">
                <a16:creationId xmlns:a16="http://schemas.microsoft.com/office/drawing/2014/main" id="{076361FD-0963-8F7A-F6BC-F213C97DE1B5}"/>
              </a:ext>
            </a:extLst>
          </p:cNvPr>
          <p:cNvSpPr/>
          <p:nvPr/>
        </p:nvSpPr>
        <p:spPr>
          <a:xfrm>
            <a:off x="-1" y="852488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Responsável:</a:t>
            </a:r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id="{AAFBCD4C-4837-B368-F919-0E99B31AE738}"/>
              </a:ext>
            </a:extLst>
          </p:cNvPr>
          <p:cNvSpPr/>
          <p:nvPr/>
        </p:nvSpPr>
        <p:spPr>
          <a:xfrm>
            <a:off x="0" y="637223"/>
            <a:ext cx="12192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Atividade: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FDA278ED-CCBD-FF6B-2D62-5021D899C300}"/>
              </a:ext>
            </a:extLst>
          </p:cNvPr>
          <p:cNvSpPr/>
          <p:nvPr/>
        </p:nvSpPr>
        <p:spPr>
          <a:xfrm>
            <a:off x="3429000" y="1497330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3</a:t>
            </a:r>
          </a:p>
        </p:txBody>
      </p:sp>
      <p:sp>
        <p:nvSpPr>
          <p:cNvPr id="28" name="Retângulo 27">
            <a:extLst>
              <a:ext uri="{FF2B5EF4-FFF2-40B4-BE49-F238E27FC236}">
                <a16:creationId xmlns:a16="http://schemas.microsoft.com/office/drawing/2014/main" id="{FDED2F20-D449-EFD1-74DF-F5268AC50EFD}"/>
              </a:ext>
            </a:extLst>
          </p:cNvPr>
          <p:cNvSpPr/>
          <p:nvPr/>
        </p:nvSpPr>
        <p:spPr>
          <a:xfrm>
            <a:off x="3429000" y="1704975"/>
            <a:ext cx="2921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4</a:t>
            </a:r>
            <a:endParaRPr lang="pt-BR" sz="1400" dirty="0"/>
          </a:p>
        </p:txBody>
      </p:sp>
      <p:sp>
        <p:nvSpPr>
          <p:cNvPr id="29" name="Retângulo 28">
            <a:extLst>
              <a:ext uri="{FF2B5EF4-FFF2-40B4-BE49-F238E27FC236}">
                <a16:creationId xmlns:a16="http://schemas.microsoft.com/office/drawing/2014/main" id="{4CCC0A98-FC7C-39B2-4EDA-4A18BB23D905}"/>
              </a:ext>
            </a:extLst>
          </p:cNvPr>
          <p:cNvSpPr/>
          <p:nvPr/>
        </p:nvSpPr>
        <p:spPr>
          <a:xfrm>
            <a:off x="292101" y="1498283"/>
            <a:ext cx="313689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Computador com acesso à internet</a:t>
            </a:r>
          </a:p>
        </p:txBody>
      </p:sp>
      <p:sp>
        <p:nvSpPr>
          <p:cNvPr id="30" name="Retângulo 29">
            <a:extLst>
              <a:ext uri="{FF2B5EF4-FFF2-40B4-BE49-F238E27FC236}">
                <a16:creationId xmlns:a16="http://schemas.microsoft.com/office/drawing/2014/main" id="{66FBBD75-9656-0E8C-1DA0-8405437B48C2}"/>
              </a:ext>
            </a:extLst>
          </p:cNvPr>
          <p:cNvSpPr/>
          <p:nvPr/>
        </p:nvSpPr>
        <p:spPr>
          <a:xfrm>
            <a:off x="292101" y="1705928"/>
            <a:ext cx="313689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31" name="Retângulo 30">
            <a:extLst>
              <a:ext uri="{FF2B5EF4-FFF2-40B4-BE49-F238E27FC236}">
                <a16:creationId xmlns:a16="http://schemas.microsoft.com/office/drawing/2014/main" id="{DAE49047-0DBC-93DC-BA08-44E74598A705}"/>
              </a:ext>
            </a:extLst>
          </p:cNvPr>
          <p:cNvSpPr/>
          <p:nvPr/>
        </p:nvSpPr>
        <p:spPr>
          <a:xfrm>
            <a:off x="3721101" y="1495425"/>
            <a:ext cx="31369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32" name="Retângulo 31">
            <a:extLst>
              <a:ext uri="{FF2B5EF4-FFF2-40B4-BE49-F238E27FC236}">
                <a16:creationId xmlns:a16="http://schemas.microsoft.com/office/drawing/2014/main" id="{49440D49-B2FC-FD5E-9547-D9654F136017}"/>
              </a:ext>
            </a:extLst>
          </p:cNvPr>
          <p:cNvSpPr/>
          <p:nvPr/>
        </p:nvSpPr>
        <p:spPr>
          <a:xfrm>
            <a:off x="3721101" y="1703070"/>
            <a:ext cx="3136900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33" name="Retângulo 32">
            <a:extLst>
              <a:ext uri="{FF2B5EF4-FFF2-40B4-BE49-F238E27FC236}">
                <a16:creationId xmlns:a16="http://schemas.microsoft.com/office/drawing/2014/main" id="{4BC29C1D-0D40-6B80-8472-BD3539C3E756}"/>
              </a:ext>
            </a:extLst>
          </p:cNvPr>
          <p:cNvSpPr/>
          <p:nvPr/>
        </p:nvSpPr>
        <p:spPr>
          <a:xfrm>
            <a:off x="1219196" y="422908"/>
            <a:ext cx="3943349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FLV </a:t>
            </a:r>
          </a:p>
        </p:txBody>
      </p:sp>
      <p:sp>
        <p:nvSpPr>
          <p:cNvPr id="34" name="Retângulo 33">
            <a:extLst>
              <a:ext uri="{FF2B5EF4-FFF2-40B4-BE49-F238E27FC236}">
                <a16:creationId xmlns:a16="http://schemas.microsoft.com/office/drawing/2014/main" id="{652F6960-D379-923F-073C-327A882B5637}"/>
              </a:ext>
            </a:extLst>
          </p:cNvPr>
          <p:cNvSpPr/>
          <p:nvPr/>
        </p:nvSpPr>
        <p:spPr>
          <a:xfrm>
            <a:off x="1219197" y="636268"/>
            <a:ext cx="3943349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Como fazer pedido de FLV ao CD </a:t>
            </a:r>
            <a:r>
              <a:rPr lang="pt-BR" sz="1000" dirty="0" err="1"/>
              <a:t>Horti</a:t>
            </a:r>
            <a:endParaRPr lang="pt-BR" sz="1000" dirty="0"/>
          </a:p>
        </p:txBody>
      </p:sp>
      <p:sp>
        <p:nvSpPr>
          <p:cNvPr id="35" name="Retângulo 34">
            <a:extLst>
              <a:ext uri="{FF2B5EF4-FFF2-40B4-BE49-F238E27FC236}">
                <a16:creationId xmlns:a16="http://schemas.microsoft.com/office/drawing/2014/main" id="{8651DE63-F026-B57A-7B9F-472241FC2795}"/>
              </a:ext>
            </a:extLst>
          </p:cNvPr>
          <p:cNvSpPr/>
          <p:nvPr/>
        </p:nvSpPr>
        <p:spPr>
          <a:xfrm>
            <a:off x="1219196" y="1907"/>
            <a:ext cx="3943350" cy="4248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600" b="1" dirty="0"/>
              <a:t>Procedimento Operacional padrão</a:t>
            </a:r>
          </a:p>
        </p:txBody>
      </p:sp>
      <p:sp>
        <p:nvSpPr>
          <p:cNvPr id="36" name="Retângulo 35">
            <a:extLst>
              <a:ext uri="{FF2B5EF4-FFF2-40B4-BE49-F238E27FC236}">
                <a16:creationId xmlns:a16="http://schemas.microsoft.com/office/drawing/2014/main" id="{767D1ECE-7969-1161-6D56-6D797A86F2F1}"/>
              </a:ext>
            </a:extLst>
          </p:cNvPr>
          <p:cNvSpPr/>
          <p:nvPr/>
        </p:nvSpPr>
        <p:spPr>
          <a:xfrm>
            <a:off x="5162550" y="3809"/>
            <a:ext cx="979167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Controle:</a:t>
            </a:r>
          </a:p>
        </p:txBody>
      </p:sp>
      <p:sp>
        <p:nvSpPr>
          <p:cNvPr id="37" name="Retângulo 36">
            <a:extLst>
              <a:ext uri="{FF2B5EF4-FFF2-40B4-BE49-F238E27FC236}">
                <a16:creationId xmlns:a16="http://schemas.microsoft.com/office/drawing/2014/main" id="{81539C21-5507-C1AC-2811-0C36B65164A7}"/>
              </a:ext>
            </a:extLst>
          </p:cNvPr>
          <p:cNvSpPr/>
          <p:nvPr/>
        </p:nvSpPr>
        <p:spPr>
          <a:xfrm>
            <a:off x="6141719" y="3810"/>
            <a:ext cx="71627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TPFC003</a:t>
            </a:r>
          </a:p>
        </p:txBody>
      </p:sp>
      <p:sp>
        <p:nvSpPr>
          <p:cNvPr id="38" name="Retângulo 37">
            <a:extLst>
              <a:ext uri="{FF2B5EF4-FFF2-40B4-BE49-F238E27FC236}">
                <a16:creationId xmlns:a16="http://schemas.microsoft.com/office/drawing/2014/main" id="{7E936E81-E638-4BC1-6829-AD33FD95B66F}"/>
              </a:ext>
            </a:extLst>
          </p:cNvPr>
          <p:cNvSpPr/>
          <p:nvPr/>
        </p:nvSpPr>
        <p:spPr>
          <a:xfrm>
            <a:off x="5162550" y="220026"/>
            <a:ext cx="979167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960" b="1" dirty="0"/>
              <a:t>Tempo de ciclo:</a:t>
            </a: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469C26D5-0950-7244-0E9F-8FC49C0EE095}"/>
              </a:ext>
            </a:extLst>
          </p:cNvPr>
          <p:cNvSpPr/>
          <p:nvPr/>
        </p:nvSpPr>
        <p:spPr>
          <a:xfrm>
            <a:off x="6141716" y="212645"/>
            <a:ext cx="71627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15 min</a:t>
            </a:r>
          </a:p>
        </p:txBody>
      </p:sp>
      <p:sp>
        <p:nvSpPr>
          <p:cNvPr id="40" name="Retângulo 39">
            <a:extLst>
              <a:ext uri="{FF2B5EF4-FFF2-40B4-BE49-F238E27FC236}">
                <a16:creationId xmlns:a16="http://schemas.microsoft.com/office/drawing/2014/main" id="{FF3BCF14-B6D6-EC60-4CE5-D790A9DC86C6}"/>
              </a:ext>
            </a:extLst>
          </p:cNvPr>
          <p:cNvSpPr/>
          <p:nvPr/>
        </p:nvSpPr>
        <p:spPr>
          <a:xfrm>
            <a:off x="5162547" y="421003"/>
            <a:ext cx="979172" cy="646271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Periodicidade:</a:t>
            </a:r>
          </a:p>
        </p:txBody>
      </p:sp>
      <p:sp>
        <p:nvSpPr>
          <p:cNvPr id="41" name="Retângulo 40">
            <a:extLst>
              <a:ext uri="{FF2B5EF4-FFF2-40B4-BE49-F238E27FC236}">
                <a16:creationId xmlns:a16="http://schemas.microsoft.com/office/drawing/2014/main" id="{A5241579-1356-87BF-AD6D-24B5EAD30AEE}"/>
              </a:ext>
            </a:extLst>
          </p:cNvPr>
          <p:cNvSpPr/>
          <p:nvPr/>
        </p:nvSpPr>
        <p:spPr>
          <a:xfrm>
            <a:off x="6141720" y="423863"/>
            <a:ext cx="716279" cy="64055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Segunda à Segunda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69E3CFEF-C62A-C185-909A-3A4C4AD9FBD0}"/>
              </a:ext>
            </a:extLst>
          </p:cNvPr>
          <p:cNvSpPr/>
          <p:nvPr/>
        </p:nvSpPr>
        <p:spPr>
          <a:xfrm>
            <a:off x="1219195" y="851775"/>
            <a:ext cx="3943349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dirty="0"/>
              <a:t>Lider FLV </a:t>
            </a:r>
          </a:p>
        </p:txBody>
      </p:sp>
      <p:sp>
        <p:nvSpPr>
          <p:cNvPr id="43" name="Retângulo 42">
            <a:extLst>
              <a:ext uri="{FF2B5EF4-FFF2-40B4-BE49-F238E27FC236}">
                <a16:creationId xmlns:a16="http://schemas.microsoft.com/office/drawing/2014/main" id="{96414F53-2308-9AFB-7F66-2321D7173B08}"/>
              </a:ext>
            </a:extLst>
          </p:cNvPr>
          <p:cNvSpPr/>
          <p:nvPr/>
        </p:nvSpPr>
        <p:spPr>
          <a:xfrm>
            <a:off x="5162546" y="1070611"/>
            <a:ext cx="979172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 Nº revisão:</a:t>
            </a:r>
          </a:p>
        </p:txBody>
      </p:sp>
      <p:sp>
        <p:nvSpPr>
          <p:cNvPr id="44" name="Retângulo 43">
            <a:extLst>
              <a:ext uri="{FF2B5EF4-FFF2-40B4-BE49-F238E27FC236}">
                <a16:creationId xmlns:a16="http://schemas.microsoft.com/office/drawing/2014/main" id="{2D1043D3-C8A3-5870-DEB6-51442C69C337}"/>
              </a:ext>
            </a:extLst>
          </p:cNvPr>
          <p:cNvSpPr/>
          <p:nvPr/>
        </p:nvSpPr>
        <p:spPr>
          <a:xfrm>
            <a:off x="6141717" y="1074420"/>
            <a:ext cx="716279" cy="2076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200" dirty="0"/>
              <a:t>0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9B282AA7-7C9F-4CF1-AC37-72339C7A15C0}"/>
              </a:ext>
            </a:extLst>
          </p:cNvPr>
          <p:cNvSpPr/>
          <p:nvPr/>
        </p:nvSpPr>
        <p:spPr>
          <a:xfrm>
            <a:off x="1219195" y="1067753"/>
            <a:ext cx="942971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28/11/2025</a:t>
            </a:r>
          </a:p>
        </p:txBody>
      </p:sp>
      <p:sp>
        <p:nvSpPr>
          <p:cNvPr id="46" name="Retângulo 45">
            <a:extLst>
              <a:ext uri="{FF2B5EF4-FFF2-40B4-BE49-F238E27FC236}">
                <a16:creationId xmlns:a16="http://schemas.microsoft.com/office/drawing/2014/main" id="{4D77E0C0-4E1F-14BC-D640-5F48B70A7CFA}"/>
              </a:ext>
            </a:extLst>
          </p:cNvPr>
          <p:cNvSpPr/>
          <p:nvPr/>
        </p:nvSpPr>
        <p:spPr>
          <a:xfrm>
            <a:off x="2162170" y="1067753"/>
            <a:ext cx="84534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Revisado:</a:t>
            </a:r>
          </a:p>
        </p:txBody>
      </p:sp>
      <p:sp>
        <p:nvSpPr>
          <p:cNvPr id="47" name="Retângulo 46">
            <a:extLst>
              <a:ext uri="{FF2B5EF4-FFF2-40B4-BE49-F238E27FC236}">
                <a16:creationId xmlns:a16="http://schemas.microsoft.com/office/drawing/2014/main" id="{CC93EA7F-10D5-09A5-2711-1B72D1DBAE8D}"/>
              </a:ext>
            </a:extLst>
          </p:cNvPr>
          <p:cNvSpPr/>
          <p:nvPr/>
        </p:nvSpPr>
        <p:spPr>
          <a:xfrm>
            <a:off x="3022596" y="1067753"/>
            <a:ext cx="2152646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/>
              <a:t>Edson Serrano</a:t>
            </a:r>
          </a:p>
        </p:txBody>
      </p:sp>
      <p:cxnSp>
        <p:nvCxnSpPr>
          <p:cNvPr id="69" name="Conector reto 68">
            <a:extLst>
              <a:ext uri="{FF2B5EF4-FFF2-40B4-BE49-F238E27FC236}">
                <a16:creationId xmlns:a16="http://schemas.microsoft.com/office/drawing/2014/main" id="{8493E804-F9AB-7D7A-193B-FF96FD02AB76}"/>
              </a:ext>
            </a:extLst>
          </p:cNvPr>
          <p:cNvCxnSpPr>
            <a:cxnSpLocks/>
          </p:cNvCxnSpPr>
          <p:nvPr/>
        </p:nvCxnSpPr>
        <p:spPr>
          <a:xfrm>
            <a:off x="-31892" y="4478485"/>
            <a:ext cx="685800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5" name="Retângulo 74">
            <a:extLst>
              <a:ext uri="{FF2B5EF4-FFF2-40B4-BE49-F238E27FC236}">
                <a16:creationId xmlns:a16="http://schemas.microsoft.com/office/drawing/2014/main" id="{298D1E6D-44F8-7629-7969-CDDC0F765AC1}"/>
              </a:ext>
            </a:extLst>
          </p:cNvPr>
          <p:cNvSpPr/>
          <p:nvPr/>
        </p:nvSpPr>
        <p:spPr>
          <a:xfrm>
            <a:off x="3" y="8809973"/>
            <a:ext cx="24129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1</a:t>
            </a:r>
          </a:p>
        </p:txBody>
      </p:sp>
      <p:sp>
        <p:nvSpPr>
          <p:cNvPr id="76" name="Retângulo 75">
            <a:extLst>
              <a:ext uri="{FF2B5EF4-FFF2-40B4-BE49-F238E27FC236}">
                <a16:creationId xmlns:a16="http://schemas.microsoft.com/office/drawing/2014/main" id="{F32315DB-F1A5-8FAB-2BA8-3EF5637BCA64}"/>
              </a:ext>
            </a:extLst>
          </p:cNvPr>
          <p:cNvSpPr/>
          <p:nvPr/>
        </p:nvSpPr>
        <p:spPr>
          <a:xfrm>
            <a:off x="2" y="9024285"/>
            <a:ext cx="2413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b="1" dirty="0"/>
              <a:t>2</a:t>
            </a:r>
          </a:p>
        </p:txBody>
      </p:sp>
      <p:sp>
        <p:nvSpPr>
          <p:cNvPr id="77" name="Retângulo 76">
            <a:extLst>
              <a:ext uri="{FF2B5EF4-FFF2-40B4-BE49-F238E27FC236}">
                <a16:creationId xmlns:a16="http://schemas.microsoft.com/office/drawing/2014/main" id="{13208C6F-E1D2-CCD4-9D96-04F86A49A3B0}"/>
              </a:ext>
            </a:extLst>
          </p:cNvPr>
          <p:cNvSpPr/>
          <p:nvPr/>
        </p:nvSpPr>
        <p:spPr>
          <a:xfrm>
            <a:off x="4" y="9242408"/>
            <a:ext cx="6857996" cy="207645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APROVAÇÃO</a:t>
            </a:r>
          </a:p>
        </p:txBody>
      </p:sp>
      <p:sp>
        <p:nvSpPr>
          <p:cNvPr id="78" name="Retângulo 77">
            <a:extLst>
              <a:ext uri="{FF2B5EF4-FFF2-40B4-BE49-F238E27FC236}">
                <a16:creationId xmlns:a16="http://schemas.microsoft.com/office/drawing/2014/main" id="{2E01A2BD-321E-DEE9-C640-C0E68A82F8B7}"/>
              </a:ext>
            </a:extLst>
          </p:cNvPr>
          <p:cNvSpPr/>
          <p:nvPr/>
        </p:nvSpPr>
        <p:spPr>
          <a:xfrm>
            <a:off x="4" y="9447195"/>
            <a:ext cx="6857996" cy="470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pt-BR" sz="1000" dirty="0"/>
              <a:t>	 Responsável				            Líder				       SIM</a:t>
            </a:r>
            <a:br>
              <a:rPr lang="pt-BR" sz="1000" dirty="0"/>
            </a:br>
            <a:r>
              <a:rPr lang="pt-BR" sz="1000" dirty="0"/>
              <a:t>	Edson Serrano				</a:t>
            </a:r>
          </a:p>
        </p:txBody>
      </p:sp>
      <p:sp>
        <p:nvSpPr>
          <p:cNvPr id="79" name="Retângulo 78">
            <a:extLst>
              <a:ext uri="{FF2B5EF4-FFF2-40B4-BE49-F238E27FC236}">
                <a16:creationId xmlns:a16="http://schemas.microsoft.com/office/drawing/2014/main" id="{C1AEDD96-A1B6-C6DE-5284-633C0AFA3B7A}"/>
              </a:ext>
            </a:extLst>
          </p:cNvPr>
          <p:cNvSpPr/>
          <p:nvPr/>
        </p:nvSpPr>
        <p:spPr>
          <a:xfrm>
            <a:off x="2" y="8596613"/>
            <a:ext cx="68580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RESULTADO ESPERADO (SAÍDAS)</a:t>
            </a:r>
          </a:p>
        </p:txBody>
      </p:sp>
      <p:cxnSp>
        <p:nvCxnSpPr>
          <p:cNvPr id="80" name="Conector reto 79">
            <a:extLst>
              <a:ext uri="{FF2B5EF4-FFF2-40B4-BE49-F238E27FC236}">
                <a16:creationId xmlns:a16="http://schemas.microsoft.com/office/drawing/2014/main" id="{4843B0DB-0A6C-4B5C-65A5-764309E8D544}"/>
              </a:ext>
            </a:extLst>
          </p:cNvPr>
          <p:cNvCxnSpPr/>
          <p:nvPr/>
        </p:nvCxnSpPr>
        <p:spPr>
          <a:xfrm>
            <a:off x="2120902" y="9450053"/>
            <a:ext cx="0" cy="4737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Conector reto 80">
            <a:extLst>
              <a:ext uri="{FF2B5EF4-FFF2-40B4-BE49-F238E27FC236}">
                <a16:creationId xmlns:a16="http://schemas.microsoft.com/office/drawing/2014/main" id="{FD1335B1-6475-BD37-ADA8-A7DA3BD61EB8}"/>
              </a:ext>
            </a:extLst>
          </p:cNvPr>
          <p:cNvCxnSpPr/>
          <p:nvPr/>
        </p:nvCxnSpPr>
        <p:spPr>
          <a:xfrm>
            <a:off x="4476752" y="9450053"/>
            <a:ext cx="0" cy="47371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Retângulo 81">
            <a:extLst>
              <a:ext uri="{FF2B5EF4-FFF2-40B4-BE49-F238E27FC236}">
                <a16:creationId xmlns:a16="http://schemas.microsoft.com/office/drawing/2014/main" id="{10722101-64B9-F69D-D842-7E6A52E93402}"/>
              </a:ext>
            </a:extLst>
          </p:cNvPr>
          <p:cNvSpPr/>
          <p:nvPr/>
        </p:nvSpPr>
        <p:spPr>
          <a:xfrm>
            <a:off x="3187702" y="8814736"/>
            <a:ext cx="24129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3</a:t>
            </a:r>
          </a:p>
        </p:txBody>
      </p:sp>
      <p:sp>
        <p:nvSpPr>
          <p:cNvPr id="83" name="Retângulo 82">
            <a:extLst>
              <a:ext uri="{FF2B5EF4-FFF2-40B4-BE49-F238E27FC236}">
                <a16:creationId xmlns:a16="http://schemas.microsoft.com/office/drawing/2014/main" id="{A093BE88-5830-1373-087A-3DAC56DA661C}"/>
              </a:ext>
            </a:extLst>
          </p:cNvPr>
          <p:cNvSpPr/>
          <p:nvPr/>
        </p:nvSpPr>
        <p:spPr>
          <a:xfrm>
            <a:off x="3187701" y="9029048"/>
            <a:ext cx="2413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4</a:t>
            </a:r>
          </a:p>
        </p:txBody>
      </p:sp>
      <p:sp>
        <p:nvSpPr>
          <p:cNvPr id="84" name="Retângulo 83">
            <a:extLst>
              <a:ext uri="{FF2B5EF4-FFF2-40B4-BE49-F238E27FC236}">
                <a16:creationId xmlns:a16="http://schemas.microsoft.com/office/drawing/2014/main" id="{54255489-0E34-B7F8-0788-8CBB60E67734}"/>
              </a:ext>
            </a:extLst>
          </p:cNvPr>
          <p:cNvSpPr/>
          <p:nvPr/>
        </p:nvSpPr>
        <p:spPr>
          <a:xfrm>
            <a:off x="3" y="8811878"/>
            <a:ext cx="241299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b="1" dirty="0"/>
              <a:t>1</a:t>
            </a:r>
          </a:p>
        </p:txBody>
      </p:sp>
      <p:sp>
        <p:nvSpPr>
          <p:cNvPr id="85" name="Retângulo 84">
            <a:extLst>
              <a:ext uri="{FF2B5EF4-FFF2-40B4-BE49-F238E27FC236}">
                <a16:creationId xmlns:a16="http://schemas.microsoft.com/office/drawing/2014/main" id="{FFEC811E-F130-FF2E-C911-1D24986CC138}"/>
              </a:ext>
            </a:extLst>
          </p:cNvPr>
          <p:cNvSpPr/>
          <p:nvPr/>
        </p:nvSpPr>
        <p:spPr>
          <a:xfrm>
            <a:off x="2" y="9026190"/>
            <a:ext cx="241300" cy="213360"/>
          </a:xfrm>
          <a:prstGeom prst="rect">
            <a:avLst/>
          </a:prstGeom>
          <a:solidFill>
            <a:schemeClr val="bg1">
              <a:lumMod val="7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000" b="1" dirty="0"/>
              <a:t>2</a:t>
            </a:r>
          </a:p>
        </p:txBody>
      </p:sp>
      <p:sp>
        <p:nvSpPr>
          <p:cNvPr id="86" name="Retângulo 85">
            <a:extLst>
              <a:ext uri="{FF2B5EF4-FFF2-40B4-BE49-F238E27FC236}">
                <a16:creationId xmlns:a16="http://schemas.microsoft.com/office/drawing/2014/main" id="{A5A18F01-41CB-0532-E8D1-F4E4D41CD85D}"/>
              </a:ext>
            </a:extLst>
          </p:cNvPr>
          <p:cNvSpPr/>
          <p:nvPr/>
        </p:nvSpPr>
        <p:spPr>
          <a:xfrm>
            <a:off x="241302" y="8814736"/>
            <a:ext cx="2946398" cy="21336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000" dirty="0">
                <a:solidFill>
                  <a:schemeClr val="tx1"/>
                </a:solidFill>
              </a:rPr>
              <a:t>Pedido ao </a:t>
            </a:r>
            <a:r>
              <a:rPr lang="pt-BR" sz="1000" dirty="0" err="1">
                <a:solidFill>
                  <a:schemeClr val="tx1"/>
                </a:solidFill>
              </a:rPr>
              <a:t>Cd</a:t>
            </a:r>
            <a:r>
              <a:rPr lang="pt-BR" sz="1000" dirty="0">
                <a:solidFill>
                  <a:schemeClr val="tx1"/>
                </a:solidFill>
              </a:rPr>
              <a:t> </a:t>
            </a:r>
            <a:r>
              <a:rPr lang="pt-BR" sz="1000" dirty="0" err="1">
                <a:solidFill>
                  <a:schemeClr val="tx1"/>
                </a:solidFill>
              </a:rPr>
              <a:t>Hortifrutti</a:t>
            </a:r>
            <a:r>
              <a:rPr lang="pt-BR" sz="1000" dirty="0">
                <a:solidFill>
                  <a:schemeClr val="tx1"/>
                </a:solidFill>
              </a:rPr>
              <a:t> lojas</a:t>
            </a:r>
          </a:p>
        </p:txBody>
      </p:sp>
      <p:sp>
        <p:nvSpPr>
          <p:cNvPr id="87" name="Retângulo 86">
            <a:extLst>
              <a:ext uri="{FF2B5EF4-FFF2-40B4-BE49-F238E27FC236}">
                <a16:creationId xmlns:a16="http://schemas.microsoft.com/office/drawing/2014/main" id="{5434AB6A-7B58-1516-3E8A-1A876CF0133C}"/>
              </a:ext>
            </a:extLst>
          </p:cNvPr>
          <p:cNvSpPr/>
          <p:nvPr/>
        </p:nvSpPr>
        <p:spPr>
          <a:xfrm>
            <a:off x="241301" y="9029048"/>
            <a:ext cx="2946410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88" name="Retângulo 87">
            <a:extLst>
              <a:ext uri="{FF2B5EF4-FFF2-40B4-BE49-F238E27FC236}">
                <a16:creationId xmlns:a16="http://schemas.microsoft.com/office/drawing/2014/main" id="{A481BB3E-04A3-BA5D-AFF1-5D83CC081F9E}"/>
              </a:ext>
            </a:extLst>
          </p:cNvPr>
          <p:cNvSpPr/>
          <p:nvPr/>
        </p:nvSpPr>
        <p:spPr>
          <a:xfrm>
            <a:off x="3428995" y="8814736"/>
            <a:ext cx="3428994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sp>
        <p:nvSpPr>
          <p:cNvPr id="89" name="Retângulo 88">
            <a:extLst>
              <a:ext uri="{FF2B5EF4-FFF2-40B4-BE49-F238E27FC236}">
                <a16:creationId xmlns:a16="http://schemas.microsoft.com/office/drawing/2014/main" id="{99F0EC52-2B6F-DB64-E272-FAC1D46C7EEC}"/>
              </a:ext>
            </a:extLst>
          </p:cNvPr>
          <p:cNvSpPr/>
          <p:nvPr/>
        </p:nvSpPr>
        <p:spPr>
          <a:xfrm>
            <a:off x="3428994" y="9029048"/>
            <a:ext cx="3429008" cy="21336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pt-BR" sz="1000" dirty="0"/>
          </a:p>
        </p:txBody>
      </p:sp>
      <p:cxnSp>
        <p:nvCxnSpPr>
          <p:cNvPr id="90" name="Conector reto 89">
            <a:extLst>
              <a:ext uri="{FF2B5EF4-FFF2-40B4-BE49-F238E27FC236}">
                <a16:creationId xmlns:a16="http://schemas.microsoft.com/office/drawing/2014/main" id="{E45992F5-F63C-1226-FF09-2A091922A9EE}"/>
              </a:ext>
            </a:extLst>
          </p:cNvPr>
          <p:cNvCxnSpPr>
            <a:cxnSpLocks/>
          </p:cNvCxnSpPr>
          <p:nvPr/>
        </p:nvCxnSpPr>
        <p:spPr>
          <a:xfrm>
            <a:off x="2413002" y="8596613"/>
            <a:ext cx="4445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Imagem 6">
            <a:extLst>
              <a:ext uri="{FF2B5EF4-FFF2-40B4-BE49-F238E27FC236}">
                <a16:creationId xmlns:a16="http://schemas.microsoft.com/office/drawing/2014/main" id="{920E9360-29FA-47AC-8879-13F801A827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97" y="94496"/>
            <a:ext cx="362988" cy="241991"/>
          </a:xfrm>
          <a:prstGeom prst="rect">
            <a:avLst/>
          </a:prstGeom>
        </p:spPr>
      </p:pic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D2EC44B0-B60F-676D-A36F-64138346CE01}"/>
              </a:ext>
            </a:extLst>
          </p:cNvPr>
          <p:cNvCxnSpPr>
            <a:cxnSpLocks/>
          </p:cNvCxnSpPr>
          <p:nvPr/>
        </p:nvCxnSpPr>
        <p:spPr>
          <a:xfrm>
            <a:off x="2223426" y="2129791"/>
            <a:ext cx="80512" cy="647000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40887D53-5DE4-3045-C03D-C0A479631F69}"/>
              </a:ext>
            </a:extLst>
          </p:cNvPr>
          <p:cNvSpPr txBox="1"/>
          <p:nvPr/>
        </p:nvSpPr>
        <p:spPr>
          <a:xfrm>
            <a:off x="128476" y="2115502"/>
            <a:ext cx="214001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Lato" panose="020F0502020204030203" pitchFamily="34" charset="0"/>
              </a:rPr>
              <a:t>Acessar o Flex, ir em Documentos e lançamentos.</a:t>
            </a:r>
            <a:br>
              <a:rPr lang="pt-BR" sz="1000" b="1" dirty="0">
                <a:latin typeface="Lato" panose="020F0502020204030203" pitchFamily="34" charset="0"/>
              </a:rPr>
            </a:br>
            <a:r>
              <a:rPr lang="pt-BR" sz="1000" b="1" dirty="0">
                <a:latin typeface="Lato" panose="020F0502020204030203" pitchFamily="34" charset="0"/>
              </a:rPr>
              <a:t>Selecionar o documento 6627.</a:t>
            </a:r>
          </a:p>
        </p:txBody>
      </p:sp>
      <p:sp>
        <p:nvSpPr>
          <p:cNvPr id="71" name="CaixaDeTexto 70">
            <a:extLst>
              <a:ext uri="{FF2B5EF4-FFF2-40B4-BE49-F238E27FC236}">
                <a16:creationId xmlns:a16="http://schemas.microsoft.com/office/drawing/2014/main" id="{73D24838-4A76-157E-9500-6410556C0D82}"/>
              </a:ext>
            </a:extLst>
          </p:cNvPr>
          <p:cNvSpPr txBox="1"/>
          <p:nvPr/>
        </p:nvSpPr>
        <p:spPr>
          <a:xfrm>
            <a:off x="2343450" y="2126829"/>
            <a:ext cx="2277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Após isto,, clique em inicializar e depois extras (IMG 002)</a:t>
            </a:r>
          </a:p>
        </p:txBody>
      </p:sp>
      <p:sp>
        <p:nvSpPr>
          <p:cNvPr id="57" name="Retângulo 56">
            <a:extLst>
              <a:ext uri="{FF2B5EF4-FFF2-40B4-BE49-F238E27FC236}">
                <a16:creationId xmlns:a16="http://schemas.microsoft.com/office/drawing/2014/main" id="{2CE146DA-C38C-789D-9A27-C3D5B5901CC4}"/>
              </a:ext>
            </a:extLst>
          </p:cNvPr>
          <p:cNvSpPr/>
          <p:nvPr/>
        </p:nvSpPr>
        <p:spPr>
          <a:xfrm>
            <a:off x="4543538" y="2175606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3</a:t>
            </a:r>
          </a:p>
        </p:txBody>
      </p:sp>
      <p:sp>
        <p:nvSpPr>
          <p:cNvPr id="58" name="CaixaDeTexto 57">
            <a:extLst>
              <a:ext uri="{FF2B5EF4-FFF2-40B4-BE49-F238E27FC236}">
                <a16:creationId xmlns:a16="http://schemas.microsoft.com/office/drawing/2014/main" id="{652ED2DE-3398-EF47-63E7-339873FBA8A8}"/>
              </a:ext>
            </a:extLst>
          </p:cNvPr>
          <p:cNvSpPr txBox="1"/>
          <p:nvPr/>
        </p:nvSpPr>
        <p:spPr>
          <a:xfrm>
            <a:off x="4631055" y="2095738"/>
            <a:ext cx="22772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Abrirá esse filtro  </a:t>
            </a:r>
            <a:r>
              <a:rPr lang="pt-BR" sz="1000" b="1" dirty="0">
                <a:latin typeface="Lato" panose="020F0502020204030203" pitchFamily="34" charset="0"/>
              </a:rPr>
              <a:t>(IMG 03), ir descendo até Pedido Ceasa e colocar S maiúsculo e  ctrl enter.</a:t>
            </a:r>
          </a:p>
        </p:txBody>
      </p:sp>
      <p:sp>
        <p:nvSpPr>
          <p:cNvPr id="60" name="CaixaDeTexto 59">
            <a:extLst>
              <a:ext uri="{FF2B5EF4-FFF2-40B4-BE49-F238E27FC236}">
                <a16:creationId xmlns:a16="http://schemas.microsoft.com/office/drawing/2014/main" id="{FCFDA6F8-15A4-48F5-23B5-FA2C2618EA76}"/>
              </a:ext>
            </a:extLst>
          </p:cNvPr>
          <p:cNvSpPr txBox="1"/>
          <p:nvPr/>
        </p:nvSpPr>
        <p:spPr>
          <a:xfrm>
            <a:off x="1026646" y="2892820"/>
            <a:ext cx="60849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50" b="1" dirty="0">
                <a:solidFill>
                  <a:srgbClr val="FF0000"/>
                </a:solidFill>
                <a:latin typeface="Lato" panose="020F0502020204030203" pitchFamily="34" charset="0"/>
              </a:rPr>
              <a:t>(IMG 01)</a:t>
            </a:r>
          </a:p>
        </p:txBody>
      </p:sp>
      <p:sp>
        <p:nvSpPr>
          <p:cNvPr id="63" name="CaixaDeTexto 62">
            <a:extLst>
              <a:ext uri="{FF2B5EF4-FFF2-40B4-BE49-F238E27FC236}">
                <a16:creationId xmlns:a16="http://schemas.microsoft.com/office/drawing/2014/main" id="{E2A77151-1BBF-0129-314C-C757D362421C}"/>
              </a:ext>
            </a:extLst>
          </p:cNvPr>
          <p:cNvSpPr txBox="1"/>
          <p:nvPr/>
        </p:nvSpPr>
        <p:spPr>
          <a:xfrm>
            <a:off x="3954585" y="4280728"/>
            <a:ext cx="57277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50" b="1" dirty="0">
                <a:solidFill>
                  <a:srgbClr val="FF0000"/>
                </a:solidFill>
                <a:latin typeface="Lato" panose="020F0502020204030203" pitchFamily="34" charset="0"/>
              </a:rPr>
              <a:t>(IMG 02)</a:t>
            </a:r>
          </a:p>
        </p:txBody>
      </p:sp>
      <p:cxnSp>
        <p:nvCxnSpPr>
          <p:cNvPr id="66" name="Conector reto 65">
            <a:extLst>
              <a:ext uri="{FF2B5EF4-FFF2-40B4-BE49-F238E27FC236}">
                <a16:creationId xmlns:a16="http://schemas.microsoft.com/office/drawing/2014/main" id="{DEBDD4CD-1C8A-9E4F-491B-C9C2361AA79F}"/>
              </a:ext>
            </a:extLst>
          </p:cNvPr>
          <p:cNvCxnSpPr>
            <a:cxnSpLocks/>
          </p:cNvCxnSpPr>
          <p:nvPr/>
        </p:nvCxnSpPr>
        <p:spPr>
          <a:xfrm flipV="1">
            <a:off x="15497" y="6766688"/>
            <a:ext cx="6842503" cy="1685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CaixaDeTexto 47">
            <a:extLst>
              <a:ext uri="{FF2B5EF4-FFF2-40B4-BE49-F238E27FC236}">
                <a16:creationId xmlns:a16="http://schemas.microsoft.com/office/drawing/2014/main" id="{BD880C07-0BF3-ADC0-7F60-1EFFFA175FB0}"/>
              </a:ext>
            </a:extLst>
          </p:cNvPr>
          <p:cNvSpPr txBox="1"/>
          <p:nvPr/>
        </p:nvSpPr>
        <p:spPr>
          <a:xfrm>
            <a:off x="6271671" y="4261456"/>
            <a:ext cx="65007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03)</a:t>
            </a: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C089B973-A231-D5FD-DDAF-D17D82F34FEF}"/>
              </a:ext>
            </a:extLst>
          </p:cNvPr>
          <p:cNvSpPr/>
          <p:nvPr/>
        </p:nvSpPr>
        <p:spPr>
          <a:xfrm>
            <a:off x="37095" y="2175463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1</a:t>
            </a:r>
          </a:p>
        </p:txBody>
      </p:sp>
      <p:sp>
        <p:nvSpPr>
          <p:cNvPr id="70" name="Retângulo 69">
            <a:extLst>
              <a:ext uri="{FF2B5EF4-FFF2-40B4-BE49-F238E27FC236}">
                <a16:creationId xmlns:a16="http://schemas.microsoft.com/office/drawing/2014/main" id="{F43E12BE-9B56-BB48-2BA3-6FCDC91AFC43}"/>
              </a:ext>
            </a:extLst>
          </p:cNvPr>
          <p:cNvSpPr/>
          <p:nvPr/>
        </p:nvSpPr>
        <p:spPr>
          <a:xfrm>
            <a:off x="2247054" y="2180589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2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5C9C1D76-D0E4-7E21-53A3-D7ED126ECB58}"/>
              </a:ext>
            </a:extLst>
          </p:cNvPr>
          <p:cNvSpPr/>
          <p:nvPr/>
        </p:nvSpPr>
        <p:spPr>
          <a:xfrm>
            <a:off x="4565549" y="4538604"/>
            <a:ext cx="154510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6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FECC6CD4-2DC6-999B-A432-E3B5C68D198E}"/>
              </a:ext>
            </a:extLst>
          </p:cNvPr>
          <p:cNvSpPr txBox="1"/>
          <p:nvPr/>
        </p:nvSpPr>
        <p:spPr>
          <a:xfrm>
            <a:off x="4651668" y="4495291"/>
            <a:ext cx="22170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Lato" panose="020F0502020204030203" pitchFamily="34" charset="0"/>
              </a:rPr>
              <a:t>Agora inserir as quantidades </a:t>
            </a:r>
            <a:r>
              <a:rPr lang="pt-BR" sz="1000" b="1" dirty="0">
                <a:solidFill>
                  <a:srgbClr val="FF0000"/>
                </a:solidFill>
                <a:latin typeface="Lato" panose="020F0502020204030203" pitchFamily="34" charset="0"/>
              </a:rPr>
              <a:t>que SÃO EM CAIXA </a:t>
            </a:r>
            <a:r>
              <a:rPr lang="pt-BR" sz="1000" b="1" dirty="0">
                <a:latin typeface="Lato" panose="020F0502020204030203" pitchFamily="34" charset="0"/>
              </a:rPr>
              <a:t>e depois clicar em “gravar”, será gerado uma transação com o pedido.</a:t>
            </a:r>
          </a:p>
        </p:txBody>
      </p:sp>
      <p:cxnSp>
        <p:nvCxnSpPr>
          <p:cNvPr id="25" name="Conector reto 24">
            <a:extLst>
              <a:ext uri="{FF2B5EF4-FFF2-40B4-BE49-F238E27FC236}">
                <a16:creationId xmlns:a16="http://schemas.microsoft.com/office/drawing/2014/main" id="{E3624B38-8D6E-496B-729C-F42872CD2FC7}"/>
              </a:ext>
            </a:extLst>
          </p:cNvPr>
          <p:cNvCxnSpPr>
            <a:cxnSpLocks/>
          </p:cNvCxnSpPr>
          <p:nvPr/>
        </p:nvCxnSpPr>
        <p:spPr>
          <a:xfrm>
            <a:off x="4495153" y="2124075"/>
            <a:ext cx="87453" cy="646936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CaixaDeTexto 54">
            <a:extLst>
              <a:ext uri="{FF2B5EF4-FFF2-40B4-BE49-F238E27FC236}">
                <a16:creationId xmlns:a16="http://schemas.microsoft.com/office/drawing/2014/main" id="{3B1D14D6-0C25-7FC0-806D-D682A8DB642A}"/>
              </a:ext>
            </a:extLst>
          </p:cNvPr>
          <p:cNvSpPr txBox="1"/>
          <p:nvPr/>
        </p:nvSpPr>
        <p:spPr>
          <a:xfrm>
            <a:off x="1602185" y="6611883"/>
            <a:ext cx="633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04)</a:t>
            </a:r>
          </a:p>
        </p:txBody>
      </p:sp>
      <p:sp>
        <p:nvSpPr>
          <p:cNvPr id="62" name="Retângulo 61">
            <a:extLst>
              <a:ext uri="{FF2B5EF4-FFF2-40B4-BE49-F238E27FC236}">
                <a16:creationId xmlns:a16="http://schemas.microsoft.com/office/drawing/2014/main" id="{FB168F96-F4BE-2C2B-0604-20AA33430A48}"/>
              </a:ext>
            </a:extLst>
          </p:cNvPr>
          <p:cNvSpPr/>
          <p:nvPr/>
        </p:nvSpPr>
        <p:spPr>
          <a:xfrm>
            <a:off x="15725" y="6862703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7</a:t>
            </a:r>
          </a:p>
        </p:txBody>
      </p:sp>
      <p:sp>
        <p:nvSpPr>
          <p:cNvPr id="65" name="CaixaDeTexto 64">
            <a:extLst>
              <a:ext uri="{FF2B5EF4-FFF2-40B4-BE49-F238E27FC236}">
                <a16:creationId xmlns:a16="http://schemas.microsoft.com/office/drawing/2014/main" id="{973F5566-3710-0505-32F1-7C0340ED0172}"/>
              </a:ext>
            </a:extLst>
          </p:cNvPr>
          <p:cNvSpPr txBox="1"/>
          <p:nvPr/>
        </p:nvSpPr>
        <p:spPr>
          <a:xfrm>
            <a:off x="91324" y="6822061"/>
            <a:ext cx="2309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Para conferir se o pedido foi gerado caso precise, pode se tirar um relatorio.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Ir em; Relatórios =&gt; Pendencias de Estoques =&gt; Relação de pendencias (IMG 07)</a:t>
            </a:r>
          </a:p>
        </p:txBody>
      </p:sp>
      <p:sp>
        <p:nvSpPr>
          <p:cNvPr id="73" name="Retângulo 72">
            <a:extLst>
              <a:ext uri="{FF2B5EF4-FFF2-40B4-BE49-F238E27FC236}">
                <a16:creationId xmlns:a16="http://schemas.microsoft.com/office/drawing/2014/main" id="{3B24B43E-6E64-B289-4B45-C340ED968567}"/>
              </a:ext>
            </a:extLst>
          </p:cNvPr>
          <p:cNvSpPr/>
          <p:nvPr/>
        </p:nvSpPr>
        <p:spPr>
          <a:xfrm>
            <a:off x="39269" y="4546224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4</a:t>
            </a:r>
          </a:p>
        </p:txBody>
      </p:sp>
      <p:sp>
        <p:nvSpPr>
          <p:cNvPr id="91" name="CaixaDeTexto 90">
            <a:extLst>
              <a:ext uri="{FF2B5EF4-FFF2-40B4-BE49-F238E27FC236}">
                <a16:creationId xmlns:a16="http://schemas.microsoft.com/office/drawing/2014/main" id="{F03F8DD9-5882-BE83-E37D-FF8CF62EC022}"/>
              </a:ext>
            </a:extLst>
          </p:cNvPr>
          <p:cNvSpPr txBox="1"/>
          <p:nvPr/>
        </p:nvSpPr>
        <p:spPr>
          <a:xfrm>
            <a:off x="125389" y="4502911"/>
            <a:ext cx="211056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Irá carregar os produtos do pedido </a:t>
            </a:r>
            <a:r>
              <a:rPr lang="pt-BR" sz="1000" dirty="0" err="1">
                <a:latin typeface="Lato" panose="020F0502020204030203" pitchFamily="34" charset="0"/>
              </a:rPr>
              <a:t>ceasa</a:t>
            </a:r>
            <a:r>
              <a:rPr lang="pt-BR" sz="1000" dirty="0">
                <a:latin typeface="Lato" panose="020F0502020204030203" pitchFamily="34" charset="0"/>
              </a:rPr>
              <a:t> que estão ativos na loja e disponíveis para pedido ao CD </a:t>
            </a:r>
            <a:r>
              <a:rPr lang="pt-BR" sz="1000" dirty="0" err="1">
                <a:latin typeface="Lato" panose="020F0502020204030203" pitchFamily="34" charset="0"/>
              </a:rPr>
              <a:t>Hortifrutti</a:t>
            </a:r>
            <a:r>
              <a:rPr lang="pt-BR" sz="1000" dirty="0">
                <a:latin typeface="Lato" panose="020F0502020204030203" pitchFamily="34" charset="0"/>
              </a:rPr>
              <a:t>  </a:t>
            </a:r>
            <a:r>
              <a:rPr lang="pt-BR" sz="1000" b="1" dirty="0">
                <a:latin typeface="Lato" panose="020F0502020204030203" pitchFamily="34" charset="0"/>
              </a:rPr>
              <a:t>(IMG 04)</a:t>
            </a:r>
            <a:r>
              <a:rPr lang="pt-BR" sz="1000" dirty="0">
                <a:latin typeface="Lato" panose="020F0502020204030203" pitchFamily="34" charset="0"/>
              </a:rPr>
              <a:t>.</a:t>
            </a:r>
          </a:p>
        </p:txBody>
      </p:sp>
      <p:sp>
        <p:nvSpPr>
          <p:cNvPr id="103" name="Retângulo 102">
            <a:extLst>
              <a:ext uri="{FF2B5EF4-FFF2-40B4-BE49-F238E27FC236}">
                <a16:creationId xmlns:a16="http://schemas.microsoft.com/office/drawing/2014/main" id="{8BCF90A6-122E-D3ED-70C9-2EF9A01527FD}"/>
              </a:ext>
            </a:extLst>
          </p:cNvPr>
          <p:cNvSpPr/>
          <p:nvPr/>
        </p:nvSpPr>
        <p:spPr>
          <a:xfrm>
            <a:off x="2340509" y="4553844"/>
            <a:ext cx="154510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5</a:t>
            </a:r>
          </a:p>
        </p:txBody>
      </p:sp>
      <p:sp>
        <p:nvSpPr>
          <p:cNvPr id="105" name="CaixaDeTexto 104">
            <a:extLst>
              <a:ext uri="{FF2B5EF4-FFF2-40B4-BE49-F238E27FC236}">
                <a16:creationId xmlns:a16="http://schemas.microsoft.com/office/drawing/2014/main" id="{85655E91-86FC-F882-6BF4-00171CDB3B55}"/>
              </a:ext>
            </a:extLst>
          </p:cNvPr>
          <p:cNvSpPr txBox="1"/>
          <p:nvPr/>
        </p:nvSpPr>
        <p:spPr>
          <a:xfrm>
            <a:off x="2426628" y="4510531"/>
            <a:ext cx="221706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b="1" dirty="0">
                <a:latin typeface="Lato" panose="020F0502020204030203" pitchFamily="34" charset="0"/>
              </a:rPr>
              <a:t>Ordenar em ordem alfabética, na coluna descrição, pressionar A e dar enter, o mesmo irá ordenar.</a:t>
            </a:r>
          </a:p>
        </p:txBody>
      </p:sp>
      <p:sp>
        <p:nvSpPr>
          <p:cNvPr id="108" name="CaixaDeTexto 107">
            <a:extLst>
              <a:ext uri="{FF2B5EF4-FFF2-40B4-BE49-F238E27FC236}">
                <a16:creationId xmlns:a16="http://schemas.microsoft.com/office/drawing/2014/main" id="{1484A2DF-394B-596B-8D9D-426D03195BAA}"/>
              </a:ext>
            </a:extLst>
          </p:cNvPr>
          <p:cNvSpPr txBox="1"/>
          <p:nvPr/>
        </p:nvSpPr>
        <p:spPr>
          <a:xfrm>
            <a:off x="3971783" y="6512728"/>
            <a:ext cx="633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05)</a:t>
            </a:r>
          </a:p>
        </p:txBody>
      </p:sp>
      <p:sp>
        <p:nvSpPr>
          <p:cNvPr id="117" name="CaixaDeTexto 116">
            <a:extLst>
              <a:ext uri="{FF2B5EF4-FFF2-40B4-BE49-F238E27FC236}">
                <a16:creationId xmlns:a16="http://schemas.microsoft.com/office/drawing/2014/main" id="{A6D954F1-4C49-C9EC-550B-A8D474B11FF2}"/>
              </a:ext>
            </a:extLst>
          </p:cNvPr>
          <p:cNvSpPr txBox="1"/>
          <p:nvPr/>
        </p:nvSpPr>
        <p:spPr>
          <a:xfrm>
            <a:off x="6254776" y="6535695"/>
            <a:ext cx="6337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06)</a:t>
            </a:r>
          </a:p>
        </p:txBody>
      </p:sp>
      <p:sp>
        <p:nvSpPr>
          <p:cNvPr id="118" name="Retângulo 117">
            <a:extLst>
              <a:ext uri="{FF2B5EF4-FFF2-40B4-BE49-F238E27FC236}">
                <a16:creationId xmlns:a16="http://schemas.microsoft.com/office/drawing/2014/main" id="{D37EB2EA-F79F-4EF0-78CD-227EE43F21FF}"/>
              </a:ext>
            </a:extLst>
          </p:cNvPr>
          <p:cNvSpPr/>
          <p:nvPr/>
        </p:nvSpPr>
        <p:spPr>
          <a:xfrm>
            <a:off x="2309345" y="6855083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8</a:t>
            </a:r>
          </a:p>
        </p:txBody>
      </p:sp>
      <p:sp>
        <p:nvSpPr>
          <p:cNvPr id="121" name="CaixaDeTexto 120">
            <a:extLst>
              <a:ext uri="{FF2B5EF4-FFF2-40B4-BE49-F238E27FC236}">
                <a16:creationId xmlns:a16="http://schemas.microsoft.com/office/drawing/2014/main" id="{12907E81-A878-379C-D767-D3574C8D111A}"/>
              </a:ext>
            </a:extLst>
          </p:cNvPr>
          <p:cNvSpPr txBox="1"/>
          <p:nvPr/>
        </p:nvSpPr>
        <p:spPr>
          <a:xfrm>
            <a:off x="1705051" y="7626139"/>
            <a:ext cx="6896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07)</a:t>
            </a:r>
          </a:p>
        </p:txBody>
      </p:sp>
      <p:sp>
        <p:nvSpPr>
          <p:cNvPr id="134" name="CaixaDeTexto 133">
            <a:extLst>
              <a:ext uri="{FF2B5EF4-FFF2-40B4-BE49-F238E27FC236}">
                <a16:creationId xmlns:a16="http://schemas.microsoft.com/office/drawing/2014/main" id="{603B1F7F-7EDA-4667-0D31-D4C6EAADA5C9}"/>
              </a:ext>
            </a:extLst>
          </p:cNvPr>
          <p:cNvSpPr txBox="1"/>
          <p:nvPr/>
        </p:nvSpPr>
        <p:spPr>
          <a:xfrm>
            <a:off x="2396483" y="6795864"/>
            <a:ext cx="23098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Codigo = 750,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Entidade =  N, 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Unidade Origem, inserir a loja que foi feito pedido, exemplo imagem loja 004</a:t>
            </a:r>
            <a:br>
              <a:rPr lang="pt-BR" sz="1000" dirty="0">
                <a:latin typeface="Lato" panose="020F0502020204030203" pitchFamily="34" charset="0"/>
              </a:rPr>
            </a:br>
            <a:r>
              <a:rPr lang="pt-BR" sz="1000" dirty="0">
                <a:latin typeface="Lato" panose="020F0502020204030203" pitchFamily="34" charset="0"/>
              </a:rPr>
              <a:t>Unidade Destino = 103 (IMG008</a:t>
            </a:r>
          </a:p>
        </p:txBody>
      </p:sp>
      <p:sp>
        <p:nvSpPr>
          <p:cNvPr id="138" name="CaixaDeTexto 137">
            <a:extLst>
              <a:ext uri="{FF2B5EF4-FFF2-40B4-BE49-F238E27FC236}">
                <a16:creationId xmlns:a16="http://schemas.microsoft.com/office/drawing/2014/main" id="{645BE572-D529-7EDA-E98C-C3C1E6F941D8}"/>
              </a:ext>
            </a:extLst>
          </p:cNvPr>
          <p:cNvSpPr txBox="1"/>
          <p:nvPr/>
        </p:nvSpPr>
        <p:spPr>
          <a:xfrm>
            <a:off x="4018480" y="8406072"/>
            <a:ext cx="59637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08)</a:t>
            </a:r>
          </a:p>
        </p:txBody>
      </p:sp>
      <p:sp>
        <p:nvSpPr>
          <p:cNvPr id="146" name="CaixaDeTexto 145">
            <a:extLst>
              <a:ext uri="{FF2B5EF4-FFF2-40B4-BE49-F238E27FC236}">
                <a16:creationId xmlns:a16="http://schemas.microsoft.com/office/drawing/2014/main" id="{7FBF68B0-C883-85F4-A283-4138FE484157}"/>
              </a:ext>
            </a:extLst>
          </p:cNvPr>
          <p:cNvSpPr txBox="1"/>
          <p:nvPr/>
        </p:nvSpPr>
        <p:spPr>
          <a:xfrm>
            <a:off x="6279171" y="8356267"/>
            <a:ext cx="5849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09)</a:t>
            </a:r>
          </a:p>
        </p:txBody>
      </p:sp>
      <p:sp>
        <p:nvSpPr>
          <p:cNvPr id="147" name="Retângulo 146">
            <a:extLst>
              <a:ext uri="{FF2B5EF4-FFF2-40B4-BE49-F238E27FC236}">
                <a16:creationId xmlns:a16="http://schemas.microsoft.com/office/drawing/2014/main" id="{B8FA8D50-D004-EE77-B356-588F17608B9F}"/>
              </a:ext>
            </a:extLst>
          </p:cNvPr>
          <p:cNvSpPr/>
          <p:nvPr/>
        </p:nvSpPr>
        <p:spPr>
          <a:xfrm>
            <a:off x="4605829" y="6838546"/>
            <a:ext cx="149429" cy="1539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1"/>
                </a:solidFill>
                <a:latin typeface="Consolas" panose="020B0609020204030204" pitchFamily="49" charset="0"/>
              </a:rPr>
              <a:t>9</a:t>
            </a:r>
          </a:p>
        </p:txBody>
      </p:sp>
      <p:sp>
        <p:nvSpPr>
          <p:cNvPr id="148" name="CaixaDeTexto 147">
            <a:extLst>
              <a:ext uri="{FF2B5EF4-FFF2-40B4-BE49-F238E27FC236}">
                <a16:creationId xmlns:a16="http://schemas.microsoft.com/office/drawing/2014/main" id="{18EEA599-63BC-F25D-73FB-7EDA1F5E824D}"/>
              </a:ext>
            </a:extLst>
          </p:cNvPr>
          <p:cNvSpPr txBox="1"/>
          <p:nvPr/>
        </p:nvSpPr>
        <p:spPr>
          <a:xfrm>
            <a:off x="4685441" y="6800618"/>
            <a:ext cx="23098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000" dirty="0">
                <a:latin typeface="Lato" panose="020F0502020204030203" pitchFamily="34" charset="0"/>
              </a:rPr>
              <a:t>Será gerado o relatorio com o pedido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D85D33C-E211-3DD9-245B-A409765929A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48" y="2660000"/>
            <a:ext cx="2170666" cy="1697370"/>
          </a:xfrm>
          <a:prstGeom prst="rect">
            <a:avLst/>
          </a:prstGeom>
        </p:spPr>
      </p:pic>
      <p:sp>
        <p:nvSpPr>
          <p:cNvPr id="49" name="CaixaDeTexto 48">
            <a:extLst>
              <a:ext uri="{FF2B5EF4-FFF2-40B4-BE49-F238E27FC236}">
                <a16:creationId xmlns:a16="http://schemas.microsoft.com/office/drawing/2014/main" id="{F2CA2742-414F-42FA-1229-BB67B001AF0F}"/>
              </a:ext>
            </a:extLst>
          </p:cNvPr>
          <p:cNvSpPr txBox="1"/>
          <p:nvPr/>
        </p:nvSpPr>
        <p:spPr>
          <a:xfrm>
            <a:off x="1576588" y="4227178"/>
            <a:ext cx="81859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" b="1" dirty="0">
                <a:solidFill>
                  <a:srgbClr val="FF0000"/>
                </a:solidFill>
                <a:latin typeface="Lato" panose="020F0502020204030203" pitchFamily="34" charset="0"/>
              </a:rPr>
              <a:t>(IMG 01)</a:t>
            </a:r>
          </a:p>
        </p:txBody>
      </p:sp>
      <p:pic>
        <p:nvPicPr>
          <p:cNvPr id="53" name="Imagem 52">
            <a:extLst>
              <a:ext uri="{FF2B5EF4-FFF2-40B4-BE49-F238E27FC236}">
                <a16:creationId xmlns:a16="http://schemas.microsoft.com/office/drawing/2014/main" id="{F059FA49-55B7-2618-69A2-8B1B4C89F4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7185" y="2703946"/>
            <a:ext cx="2139126" cy="1710071"/>
          </a:xfrm>
          <a:prstGeom prst="rect">
            <a:avLst/>
          </a:prstGeom>
        </p:spPr>
      </p:pic>
      <p:pic>
        <p:nvPicPr>
          <p:cNvPr id="59" name="Imagem 58">
            <a:extLst>
              <a:ext uri="{FF2B5EF4-FFF2-40B4-BE49-F238E27FC236}">
                <a16:creationId xmlns:a16="http://schemas.microsoft.com/office/drawing/2014/main" id="{6AF232A0-567B-C036-227B-A0DB8DE56B9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6715" y="2628636"/>
            <a:ext cx="2076910" cy="1709602"/>
          </a:xfrm>
          <a:prstGeom prst="rect">
            <a:avLst/>
          </a:prstGeom>
        </p:spPr>
      </p:pic>
      <p:pic>
        <p:nvPicPr>
          <p:cNvPr id="67" name="Imagem 66">
            <a:extLst>
              <a:ext uri="{FF2B5EF4-FFF2-40B4-BE49-F238E27FC236}">
                <a16:creationId xmlns:a16="http://schemas.microsoft.com/office/drawing/2014/main" id="{7789C267-DC5B-7597-2453-42500162EB7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652" y="5147286"/>
            <a:ext cx="1926229" cy="1528291"/>
          </a:xfrm>
          <a:prstGeom prst="rect">
            <a:avLst/>
          </a:prstGeom>
        </p:spPr>
      </p:pic>
      <p:pic>
        <p:nvPicPr>
          <p:cNvPr id="92" name="Imagem 91">
            <a:extLst>
              <a:ext uri="{FF2B5EF4-FFF2-40B4-BE49-F238E27FC236}">
                <a16:creationId xmlns:a16="http://schemas.microsoft.com/office/drawing/2014/main" id="{F20B1C6F-2864-F586-4D6B-E283365935E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70749" y="5243918"/>
            <a:ext cx="2150139" cy="1266287"/>
          </a:xfrm>
          <a:prstGeom prst="rect">
            <a:avLst/>
          </a:prstGeom>
        </p:spPr>
      </p:pic>
      <p:pic>
        <p:nvPicPr>
          <p:cNvPr id="94" name="Imagem 93">
            <a:extLst>
              <a:ext uri="{FF2B5EF4-FFF2-40B4-BE49-F238E27FC236}">
                <a16:creationId xmlns:a16="http://schemas.microsoft.com/office/drawing/2014/main" id="{E423F999-DF67-6F57-F50F-4D41E71A4E22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605548" y="5170448"/>
            <a:ext cx="2145468" cy="1417771"/>
          </a:xfrm>
          <a:prstGeom prst="rect">
            <a:avLst/>
          </a:prstGeom>
        </p:spPr>
      </p:pic>
      <p:pic>
        <p:nvPicPr>
          <p:cNvPr id="97" name="Imagem 96">
            <a:extLst>
              <a:ext uri="{FF2B5EF4-FFF2-40B4-BE49-F238E27FC236}">
                <a16:creationId xmlns:a16="http://schemas.microsoft.com/office/drawing/2014/main" id="{F73525B0-AB54-CA81-A32B-BDAEAB0C87F3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5155" y="7790498"/>
            <a:ext cx="2137930" cy="703722"/>
          </a:xfrm>
          <a:prstGeom prst="rect">
            <a:avLst/>
          </a:prstGeom>
        </p:spPr>
      </p:pic>
      <p:pic>
        <p:nvPicPr>
          <p:cNvPr id="107" name="Imagem 106">
            <a:extLst>
              <a:ext uri="{FF2B5EF4-FFF2-40B4-BE49-F238E27FC236}">
                <a16:creationId xmlns:a16="http://schemas.microsoft.com/office/drawing/2014/main" id="{3A70B22E-5DE7-51C2-E9E1-6232C1C02D6B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400173" y="7792689"/>
            <a:ext cx="2055468" cy="728899"/>
          </a:xfrm>
          <a:prstGeom prst="rect">
            <a:avLst/>
          </a:prstGeom>
        </p:spPr>
      </p:pic>
      <p:pic>
        <p:nvPicPr>
          <p:cNvPr id="110" name="Imagem 109">
            <a:extLst>
              <a:ext uri="{FF2B5EF4-FFF2-40B4-BE49-F238E27FC236}">
                <a16:creationId xmlns:a16="http://schemas.microsoft.com/office/drawing/2014/main" id="{907750F9-AF52-8E64-A34B-FF959F64F37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592412" y="7204939"/>
            <a:ext cx="2150323" cy="1124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2607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22592</TotalTime>
  <Words>342</Words>
  <Application>Microsoft Office PowerPoint</Application>
  <PresentationFormat>Papel A4 (210 x 297 mm)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Consolas</vt:lpstr>
      <vt:lpstr>Lato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Diego Silva</dc:creator>
  <cp:lastModifiedBy>Lucas Murilo Amaral da Silva</cp:lastModifiedBy>
  <cp:revision>41</cp:revision>
  <cp:lastPrinted>2025-07-30T13:53:15Z</cp:lastPrinted>
  <dcterms:created xsi:type="dcterms:W3CDTF">2022-10-16T23:11:18Z</dcterms:created>
  <dcterms:modified xsi:type="dcterms:W3CDTF">2025-12-31T13:27:13Z</dcterms:modified>
</cp:coreProperties>
</file>