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56" r:id="rId2"/>
  </p:sldIdLst>
  <p:sldSz cx="6858000" cy="9906000" type="A4"/>
  <p:notesSz cx="6669088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Seção sem Título" id="{9D2A7922-36E3-4949-90EF-A6F842BF5739}">
          <p14:sldIdLst>
            <p14:sldId id="256"/>
          </p14:sldIdLst>
        </p14:section>
      </p14:sectionLst>
    </p:ex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a Vitoria Da Silva" initials="AVDS" lastIdx="1" clrIdx="0">
    <p:extLst>
      <p:ext uri="{19B8F6BF-5375-455C-9EA6-DF929625EA0E}">
        <p15:presenceInfo xmlns:p15="http://schemas.microsoft.com/office/powerpoint/2012/main" xmlns="" userId="S-1-5-21-1553866777-2745702081-2169388664-156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9143" autoAdjust="0"/>
    <p:restoredTop sz="94270" autoAdjust="0"/>
  </p:normalViewPr>
  <p:slideViewPr>
    <p:cSldViewPr snapToGrid="0">
      <p:cViewPr>
        <p:scale>
          <a:sx n="100" d="100"/>
          <a:sy n="100" d="100"/>
        </p:scale>
        <p:origin x="-1872" y="2982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C9059C-BD74-43C7-A0FF-3BA5694EBD93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176463" y="1241425"/>
            <a:ext cx="231616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66909" y="4777194"/>
            <a:ext cx="533527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C6E93E-B39E-44ED-BDD6-6165048ADE4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469667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C6E93E-B39E-44ED-BDD6-6165048ADE47}" type="slidenum">
              <a:rPr lang="pt-BR" smtClean="0"/>
              <a:pPr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1881994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728577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873302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895448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205545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4705972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9768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9635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338235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992424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722437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003575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01E515-B1E0-4173-B251-863F25E20A6B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2C2F78-03F6-44A8-ABC4-39ED59B4D8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523355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57B692E9-B35E-AE42-7E6C-0417C2EB6DFB}"/>
              </a:ext>
            </a:extLst>
          </p:cNvPr>
          <p:cNvSpPr/>
          <p:nvPr/>
        </p:nvSpPr>
        <p:spPr>
          <a:xfrm>
            <a:off x="-1778" y="-170"/>
            <a:ext cx="6858000" cy="9906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latin typeface="Lato" panose="020F0502020204030203" pitchFamily="34" charset="0"/>
              </a:rPr>
              <a:t>li</a:t>
            </a:r>
            <a:endParaRPr lang="pt-BR" dirty="0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97C68C69-F450-9012-DF88-C9B24AB46AA5}"/>
              </a:ext>
            </a:extLst>
          </p:cNvPr>
          <p:cNvSpPr/>
          <p:nvPr/>
        </p:nvSpPr>
        <p:spPr>
          <a:xfrm>
            <a:off x="393982" y="0"/>
            <a:ext cx="825217" cy="4267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000" b="1" dirty="0"/>
              <a:t>GRUPO MONTEKALI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82DA2753-AA8F-5CC2-65D7-28D1706F4C0B}"/>
              </a:ext>
            </a:extLst>
          </p:cNvPr>
          <p:cNvSpPr/>
          <p:nvPr/>
        </p:nvSpPr>
        <p:spPr>
          <a:xfrm>
            <a:off x="-1" y="423863"/>
            <a:ext cx="12192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 smtClean="0"/>
              <a:t>Atividade</a:t>
            </a:r>
            <a:r>
              <a:rPr lang="pt-BR" sz="1000" b="1" dirty="0" smtClean="0"/>
              <a:t>:</a:t>
            </a:r>
            <a:endParaRPr lang="pt-BR" sz="1000" b="1" dirty="0"/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xmlns="" id="{875DD7A7-AD83-87BC-8738-C35C9A09FF65}"/>
              </a:ext>
            </a:extLst>
          </p:cNvPr>
          <p:cNvSpPr/>
          <p:nvPr/>
        </p:nvSpPr>
        <p:spPr>
          <a:xfrm>
            <a:off x="0" y="1067753"/>
            <a:ext cx="12192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Criado em: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xmlns="" id="{FB7B3B3D-01B1-E62C-8E11-10F3F2FC36B2}"/>
              </a:ext>
            </a:extLst>
          </p:cNvPr>
          <p:cNvSpPr/>
          <p:nvPr/>
        </p:nvSpPr>
        <p:spPr>
          <a:xfrm>
            <a:off x="-1" y="1282065"/>
            <a:ext cx="68580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b="1" dirty="0"/>
              <a:t>MATERIAIS NECESSÁRIOS DE ENTRADA</a:t>
            </a:r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xmlns="" id="{EEC0854C-401F-BA4D-0C06-62762973522F}"/>
              </a:ext>
            </a:extLst>
          </p:cNvPr>
          <p:cNvSpPr/>
          <p:nvPr/>
        </p:nvSpPr>
        <p:spPr>
          <a:xfrm>
            <a:off x="1" y="1498283"/>
            <a:ext cx="292100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200" dirty="0"/>
              <a:t>1</a:t>
            </a:r>
            <a:endParaRPr lang="pt-BR" sz="1400" dirty="0"/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xmlns="" id="{165CF4BD-E54F-B08E-89DF-E72EE469B120}"/>
              </a:ext>
            </a:extLst>
          </p:cNvPr>
          <p:cNvSpPr/>
          <p:nvPr/>
        </p:nvSpPr>
        <p:spPr>
          <a:xfrm>
            <a:off x="1" y="1703070"/>
            <a:ext cx="292100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200" dirty="0"/>
              <a:t>2</a:t>
            </a:r>
            <a:endParaRPr lang="pt-BR" sz="1400" dirty="0"/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xmlns="" id="{62AE30DB-8465-4035-686D-0DF8EB03A4FD}"/>
              </a:ext>
            </a:extLst>
          </p:cNvPr>
          <p:cNvSpPr/>
          <p:nvPr/>
        </p:nvSpPr>
        <p:spPr>
          <a:xfrm>
            <a:off x="0" y="1913573"/>
            <a:ext cx="68580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b="1" dirty="0"/>
              <a:t>PASSO A PASSO</a:t>
            </a: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xmlns="" id="{076361FD-0963-8F7A-F6BC-F213C97DE1B5}"/>
              </a:ext>
            </a:extLst>
          </p:cNvPr>
          <p:cNvSpPr/>
          <p:nvPr/>
        </p:nvSpPr>
        <p:spPr>
          <a:xfrm>
            <a:off x="-1" y="852488"/>
            <a:ext cx="12192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Responsável:</a:t>
            </a:r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xmlns="" id="{AAFBCD4C-4837-B368-F919-0E99B31AE738}"/>
              </a:ext>
            </a:extLst>
          </p:cNvPr>
          <p:cNvSpPr/>
          <p:nvPr/>
        </p:nvSpPr>
        <p:spPr>
          <a:xfrm>
            <a:off x="0" y="637223"/>
            <a:ext cx="12192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 smtClean="0"/>
              <a:t>Setor</a:t>
            </a:r>
            <a:r>
              <a:rPr lang="pt-BR" sz="1000" b="1" dirty="0" smtClean="0"/>
              <a:t>:</a:t>
            </a:r>
            <a:endParaRPr lang="pt-BR" sz="1000" b="1" dirty="0"/>
          </a:p>
        </p:txBody>
      </p:sp>
      <p:sp>
        <p:nvSpPr>
          <p:cNvPr id="27" name="Retângulo 26">
            <a:extLst>
              <a:ext uri="{FF2B5EF4-FFF2-40B4-BE49-F238E27FC236}">
                <a16:creationId xmlns:a16="http://schemas.microsoft.com/office/drawing/2014/main" xmlns="" id="{FDA278ED-CCBD-FF6B-2D62-5021D899C300}"/>
              </a:ext>
            </a:extLst>
          </p:cNvPr>
          <p:cNvSpPr/>
          <p:nvPr/>
        </p:nvSpPr>
        <p:spPr>
          <a:xfrm>
            <a:off x="3429000" y="1497330"/>
            <a:ext cx="292100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200" dirty="0"/>
              <a:t>3</a:t>
            </a:r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xmlns="" id="{FDED2F20-D449-EFD1-74DF-F5268AC50EFD}"/>
              </a:ext>
            </a:extLst>
          </p:cNvPr>
          <p:cNvSpPr/>
          <p:nvPr/>
        </p:nvSpPr>
        <p:spPr>
          <a:xfrm>
            <a:off x="3429000" y="1704975"/>
            <a:ext cx="292100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200" dirty="0"/>
              <a:t>4</a:t>
            </a:r>
            <a:endParaRPr lang="pt-BR" sz="1400" dirty="0"/>
          </a:p>
        </p:txBody>
      </p:sp>
      <p:sp>
        <p:nvSpPr>
          <p:cNvPr id="29" name="Retângulo 28">
            <a:extLst>
              <a:ext uri="{FF2B5EF4-FFF2-40B4-BE49-F238E27FC236}">
                <a16:creationId xmlns:a16="http://schemas.microsoft.com/office/drawing/2014/main" xmlns="" id="{4CCC0A98-FC7C-39B2-4EDA-4A18BB23D905}"/>
              </a:ext>
            </a:extLst>
          </p:cNvPr>
          <p:cNvSpPr/>
          <p:nvPr/>
        </p:nvSpPr>
        <p:spPr>
          <a:xfrm>
            <a:off x="292101" y="1498283"/>
            <a:ext cx="3136899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pt-BR" sz="1000" dirty="0"/>
          </a:p>
        </p:txBody>
      </p:sp>
      <p:sp>
        <p:nvSpPr>
          <p:cNvPr id="30" name="Retângulo 29">
            <a:extLst>
              <a:ext uri="{FF2B5EF4-FFF2-40B4-BE49-F238E27FC236}">
                <a16:creationId xmlns:a16="http://schemas.microsoft.com/office/drawing/2014/main" xmlns="" id="{66FBBD75-9656-0E8C-1DA0-8405437B48C2}"/>
              </a:ext>
            </a:extLst>
          </p:cNvPr>
          <p:cNvSpPr/>
          <p:nvPr/>
        </p:nvSpPr>
        <p:spPr>
          <a:xfrm>
            <a:off x="292101" y="1705928"/>
            <a:ext cx="3136899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pt-BR" sz="1000" dirty="0"/>
          </a:p>
        </p:txBody>
      </p:sp>
      <p:sp>
        <p:nvSpPr>
          <p:cNvPr id="31" name="Retângulo 30">
            <a:extLst>
              <a:ext uri="{FF2B5EF4-FFF2-40B4-BE49-F238E27FC236}">
                <a16:creationId xmlns:a16="http://schemas.microsoft.com/office/drawing/2014/main" xmlns="" id="{DAE49047-0DBC-93DC-BA08-44E74598A705}"/>
              </a:ext>
            </a:extLst>
          </p:cNvPr>
          <p:cNvSpPr/>
          <p:nvPr/>
        </p:nvSpPr>
        <p:spPr>
          <a:xfrm>
            <a:off x="3721101" y="1495425"/>
            <a:ext cx="3136900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pt-BR" sz="1000" dirty="0"/>
          </a:p>
        </p:txBody>
      </p:sp>
      <p:sp>
        <p:nvSpPr>
          <p:cNvPr id="33" name="Retângulo 32">
            <a:extLst>
              <a:ext uri="{FF2B5EF4-FFF2-40B4-BE49-F238E27FC236}">
                <a16:creationId xmlns:a16="http://schemas.microsoft.com/office/drawing/2014/main" xmlns="" id="{4BC29C1D-0D40-6B80-8472-BD3539C3E756}"/>
              </a:ext>
            </a:extLst>
          </p:cNvPr>
          <p:cNvSpPr/>
          <p:nvPr/>
        </p:nvSpPr>
        <p:spPr>
          <a:xfrm>
            <a:off x="1219196" y="422908"/>
            <a:ext cx="3943349" cy="2133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b="1" dirty="0" smtClean="0"/>
              <a:t>Como cancelar item no caixa</a:t>
            </a:r>
            <a:r>
              <a:rPr lang="pt-BR" sz="1200" b="1" dirty="0" smtClean="0"/>
              <a:t> </a:t>
            </a:r>
            <a:endParaRPr lang="pt-BR" sz="1200" b="1" dirty="0"/>
          </a:p>
        </p:txBody>
      </p:sp>
      <p:sp>
        <p:nvSpPr>
          <p:cNvPr id="34" name="Retângulo 33">
            <a:extLst>
              <a:ext uri="{FF2B5EF4-FFF2-40B4-BE49-F238E27FC236}">
                <a16:creationId xmlns:a16="http://schemas.microsoft.com/office/drawing/2014/main" xmlns="" id="{652F6960-D379-923F-073C-327A882B5637}"/>
              </a:ext>
            </a:extLst>
          </p:cNvPr>
          <p:cNvSpPr/>
          <p:nvPr/>
        </p:nvSpPr>
        <p:spPr>
          <a:xfrm>
            <a:off x="1219197" y="636268"/>
            <a:ext cx="3943349" cy="2133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dirty="0" smtClean="0"/>
              <a:t>Frente de caixa</a:t>
            </a:r>
            <a:endParaRPr lang="pt-BR" sz="1200" dirty="0"/>
          </a:p>
        </p:txBody>
      </p:sp>
      <p:sp>
        <p:nvSpPr>
          <p:cNvPr id="35" name="Retângulo 34">
            <a:extLst>
              <a:ext uri="{FF2B5EF4-FFF2-40B4-BE49-F238E27FC236}">
                <a16:creationId xmlns:a16="http://schemas.microsoft.com/office/drawing/2014/main" xmlns="" id="{8651DE63-F026-B57A-7B9F-472241FC2795}"/>
              </a:ext>
            </a:extLst>
          </p:cNvPr>
          <p:cNvSpPr/>
          <p:nvPr/>
        </p:nvSpPr>
        <p:spPr>
          <a:xfrm>
            <a:off x="1219196" y="1907"/>
            <a:ext cx="3943350" cy="42481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400" b="1" dirty="0"/>
              <a:t>Procedimento Operacional </a:t>
            </a:r>
            <a:r>
              <a:rPr lang="pt-BR" sz="1400" b="1" dirty="0" smtClean="0"/>
              <a:t>Padrão</a:t>
            </a:r>
            <a:endParaRPr lang="pt-BR" sz="1400" b="1" dirty="0"/>
          </a:p>
        </p:txBody>
      </p:sp>
      <p:sp>
        <p:nvSpPr>
          <p:cNvPr id="36" name="Retângulo 35">
            <a:extLst>
              <a:ext uri="{FF2B5EF4-FFF2-40B4-BE49-F238E27FC236}">
                <a16:creationId xmlns:a16="http://schemas.microsoft.com/office/drawing/2014/main" xmlns="" id="{767D1ECE-7969-1161-6D56-6D797A86F2F1}"/>
              </a:ext>
            </a:extLst>
          </p:cNvPr>
          <p:cNvSpPr/>
          <p:nvPr/>
        </p:nvSpPr>
        <p:spPr>
          <a:xfrm>
            <a:off x="5162550" y="3809"/>
            <a:ext cx="979167" cy="207645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Controle:</a:t>
            </a:r>
          </a:p>
        </p:txBody>
      </p:sp>
      <p:sp>
        <p:nvSpPr>
          <p:cNvPr id="37" name="Retângulo 36">
            <a:extLst>
              <a:ext uri="{FF2B5EF4-FFF2-40B4-BE49-F238E27FC236}">
                <a16:creationId xmlns:a16="http://schemas.microsoft.com/office/drawing/2014/main" xmlns="" id="{81539C21-5507-C1AC-2811-0C36B65164A7}"/>
              </a:ext>
            </a:extLst>
          </p:cNvPr>
          <p:cNvSpPr/>
          <p:nvPr/>
        </p:nvSpPr>
        <p:spPr>
          <a:xfrm>
            <a:off x="6141719" y="3810"/>
            <a:ext cx="716279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dirty="0" smtClean="0"/>
              <a:t>TP- 001</a:t>
            </a:r>
            <a:endParaRPr lang="pt-BR" sz="1000" dirty="0"/>
          </a:p>
        </p:txBody>
      </p:sp>
      <p:sp>
        <p:nvSpPr>
          <p:cNvPr id="38" name="Retângulo 37">
            <a:extLst>
              <a:ext uri="{FF2B5EF4-FFF2-40B4-BE49-F238E27FC236}">
                <a16:creationId xmlns:a16="http://schemas.microsoft.com/office/drawing/2014/main" xmlns="" id="{7E936E81-E638-4BC1-6829-AD33FD95B66F}"/>
              </a:ext>
            </a:extLst>
          </p:cNvPr>
          <p:cNvSpPr/>
          <p:nvPr/>
        </p:nvSpPr>
        <p:spPr>
          <a:xfrm>
            <a:off x="5162550" y="220026"/>
            <a:ext cx="979167" cy="207645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960" b="1" dirty="0"/>
              <a:t>Tempo de ciclo:</a:t>
            </a:r>
          </a:p>
        </p:txBody>
      </p:sp>
      <p:sp>
        <p:nvSpPr>
          <p:cNvPr id="39" name="Retângulo 38">
            <a:extLst>
              <a:ext uri="{FF2B5EF4-FFF2-40B4-BE49-F238E27FC236}">
                <a16:creationId xmlns:a16="http://schemas.microsoft.com/office/drawing/2014/main" xmlns="" id="{469C26D5-0950-7244-0E9F-8FC49C0EE095}"/>
              </a:ext>
            </a:extLst>
          </p:cNvPr>
          <p:cNvSpPr/>
          <p:nvPr/>
        </p:nvSpPr>
        <p:spPr>
          <a:xfrm>
            <a:off x="6141716" y="212645"/>
            <a:ext cx="716279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dirty="0" smtClean="0"/>
              <a:t>5 </a:t>
            </a:r>
            <a:r>
              <a:rPr lang="pt-BR" sz="1000" dirty="0"/>
              <a:t>min</a:t>
            </a:r>
          </a:p>
        </p:txBody>
      </p:sp>
      <p:sp>
        <p:nvSpPr>
          <p:cNvPr id="40" name="Retângulo 39">
            <a:extLst>
              <a:ext uri="{FF2B5EF4-FFF2-40B4-BE49-F238E27FC236}">
                <a16:creationId xmlns:a16="http://schemas.microsoft.com/office/drawing/2014/main" xmlns="" id="{FF3BCF14-B6D6-EC60-4CE5-D790A9DC86C6}"/>
              </a:ext>
            </a:extLst>
          </p:cNvPr>
          <p:cNvSpPr/>
          <p:nvPr/>
        </p:nvSpPr>
        <p:spPr>
          <a:xfrm>
            <a:off x="5162547" y="421003"/>
            <a:ext cx="979172" cy="646271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Periodicidade:</a:t>
            </a:r>
          </a:p>
        </p:txBody>
      </p:sp>
      <p:sp>
        <p:nvSpPr>
          <p:cNvPr id="41" name="Retângulo 40">
            <a:extLst>
              <a:ext uri="{FF2B5EF4-FFF2-40B4-BE49-F238E27FC236}">
                <a16:creationId xmlns:a16="http://schemas.microsoft.com/office/drawing/2014/main" xmlns="" id="{A5241579-1356-87BF-AD6D-24B5EAD30AEE}"/>
              </a:ext>
            </a:extLst>
          </p:cNvPr>
          <p:cNvSpPr/>
          <p:nvPr/>
        </p:nvSpPr>
        <p:spPr>
          <a:xfrm>
            <a:off x="6141720" y="423863"/>
            <a:ext cx="716279" cy="6405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dirty="0"/>
              <a:t>Segunda à Segunda</a:t>
            </a:r>
          </a:p>
        </p:txBody>
      </p:sp>
      <p:sp>
        <p:nvSpPr>
          <p:cNvPr id="42" name="Retângulo 41">
            <a:extLst>
              <a:ext uri="{FF2B5EF4-FFF2-40B4-BE49-F238E27FC236}">
                <a16:creationId xmlns:a16="http://schemas.microsoft.com/office/drawing/2014/main" xmlns="" id="{69E3CFEF-C62A-C185-909A-3A4C4AD9FBD0}"/>
              </a:ext>
            </a:extLst>
          </p:cNvPr>
          <p:cNvSpPr/>
          <p:nvPr/>
        </p:nvSpPr>
        <p:spPr>
          <a:xfrm>
            <a:off x="1219195" y="851775"/>
            <a:ext cx="3943349" cy="2133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dirty="0" smtClean="0"/>
              <a:t>Fiscal de caixa</a:t>
            </a:r>
            <a:endParaRPr lang="pt-BR" sz="1200" dirty="0"/>
          </a:p>
        </p:txBody>
      </p:sp>
      <p:sp>
        <p:nvSpPr>
          <p:cNvPr id="43" name="Retângulo 42">
            <a:extLst>
              <a:ext uri="{FF2B5EF4-FFF2-40B4-BE49-F238E27FC236}">
                <a16:creationId xmlns:a16="http://schemas.microsoft.com/office/drawing/2014/main" xmlns="" id="{96414F53-2308-9AFB-7F66-2321D7173B08}"/>
              </a:ext>
            </a:extLst>
          </p:cNvPr>
          <p:cNvSpPr/>
          <p:nvPr/>
        </p:nvSpPr>
        <p:spPr>
          <a:xfrm>
            <a:off x="5162546" y="1070611"/>
            <a:ext cx="979172" cy="207645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 Nº revisão:</a:t>
            </a:r>
          </a:p>
        </p:txBody>
      </p:sp>
      <p:sp>
        <p:nvSpPr>
          <p:cNvPr id="44" name="Retângulo 43">
            <a:extLst>
              <a:ext uri="{FF2B5EF4-FFF2-40B4-BE49-F238E27FC236}">
                <a16:creationId xmlns:a16="http://schemas.microsoft.com/office/drawing/2014/main" xmlns="" id="{2D1043D3-C8A3-5870-DEB6-51442C69C337}"/>
              </a:ext>
            </a:extLst>
          </p:cNvPr>
          <p:cNvSpPr/>
          <p:nvPr/>
        </p:nvSpPr>
        <p:spPr>
          <a:xfrm>
            <a:off x="6141717" y="1074420"/>
            <a:ext cx="716279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200" dirty="0"/>
              <a:t>0</a:t>
            </a:r>
          </a:p>
        </p:txBody>
      </p:sp>
      <p:sp>
        <p:nvSpPr>
          <p:cNvPr id="45" name="Retângulo 44">
            <a:extLst>
              <a:ext uri="{FF2B5EF4-FFF2-40B4-BE49-F238E27FC236}">
                <a16:creationId xmlns:a16="http://schemas.microsoft.com/office/drawing/2014/main" xmlns="" id="{9B282AA7-7C9F-4CF1-AC37-72339C7A15C0}"/>
              </a:ext>
            </a:extLst>
          </p:cNvPr>
          <p:cNvSpPr/>
          <p:nvPr/>
        </p:nvSpPr>
        <p:spPr>
          <a:xfrm>
            <a:off x="1219195" y="1067753"/>
            <a:ext cx="942971" cy="2133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dirty="0" smtClean="0"/>
              <a:t>27/05/26</a:t>
            </a:r>
            <a:endParaRPr lang="pt-BR" sz="1000" dirty="0"/>
          </a:p>
        </p:txBody>
      </p:sp>
      <p:sp>
        <p:nvSpPr>
          <p:cNvPr id="46" name="Retângulo 45">
            <a:extLst>
              <a:ext uri="{FF2B5EF4-FFF2-40B4-BE49-F238E27FC236}">
                <a16:creationId xmlns:a16="http://schemas.microsoft.com/office/drawing/2014/main" xmlns="" id="{4D77E0C0-4E1F-14BC-D640-5F48B70A7CFA}"/>
              </a:ext>
            </a:extLst>
          </p:cNvPr>
          <p:cNvSpPr/>
          <p:nvPr/>
        </p:nvSpPr>
        <p:spPr>
          <a:xfrm>
            <a:off x="2162170" y="1067753"/>
            <a:ext cx="845349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Revisado:</a:t>
            </a:r>
          </a:p>
        </p:txBody>
      </p:sp>
      <p:sp>
        <p:nvSpPr>
          <p:cNvPr id="47" name="Retângulo 46">
            <a:extLst>
              <a:ext uri="{FF2B5EF4-FFF2-40B4-BE49-F238E27FC236}">
                <a16:creationId xmlns:a16="http://schemas.microsoft.com/office/drawing/2014/main" xmlns="" id="{CC93EA7F-10D5-09A5-2711-1B72D1DBAE8D}"/>
              </a:ext>
            </a:extLst>
          </p:cNvPr>
          <p:cNvSpPr/>
          <p:nvPr/>
        </p:nvSpPr>
        <p:spPr>
          <a:xfrm>
            <a:off x="3009896" y="1067753"/>
            <a:ext cx="2152646" cy="2133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dirty="0" smtClean="0"/>
              <a:t>Débora Ribeiro</a:t>
            </a:r>
            <a:endParaRPr lang="pt-BR" sz="1000" dirty="0"/>
          </a:p>
        </p:txBody>
      </p:sp>
      <p:cxnSp>
        <p:nvCxnSpPr>
          <p:cNvPr id="69" name="Conector reto 68">
            <a:extLst>
              <a:ext uri="{FF2B5EF4-FFF2-40B4-BE49-F238E27FC236}">
                <a16:creationId xmlns:a16="http://schemas.microsoft.com/office/drawing/2014/main" xmlns="" id="{8493E804-F9AB-7D7A-193B-FF96FD02AB76}"/>
              </a:ext>
            </a:extLst>
          </p:cNvPr>
          <p:cNvCxnSpPr>
            <a:cxnSpLocks/>
          </p:cNvCxnSpPr>
          <p:nvPr/>
        </p:nvCxnSpPr>
        <p:spPr>
          <a:xfrm>
            <a:off x="-1" y="4507060"/>
            <a:ext cx="685800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5" name="Retângulo 74">
            <a:extLst>
              <a:ext uri="{FF2B5EF4-FFF2-40B4-BE49-F238E27FC236}">
                <a16:creationId xmlns:a16="http://schemas.microsoft.com/office/drawing/2014/main" xmlns="" id="{298D1E6D-44F8-7629-7969-CDDC0F765AC1}"/>
              </a:ext>
            </a:extLst>
          </p:cNvPr>
          <p:cNvSpPr/>
          <p:nvPr/>
        </p:nvSpPr>
        <p:spPr>
          <a:xfrm>
            <a:off x="3" y="8809973"/>
            <a:ext cx="241299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1</a:t>
            </a:r>
          </a:p>
        </p:txBody>
      </p:sp>
      <p:sp>
        <p:nvSpPr>
          <p:cNvPr id="76" name="Retângulo 75">
            <a:extLst>
              <a:ext uri="{FF2B5EF4-FFF2-40B4-BE49-F238E27FC236}">
                <a16:creationId xmlns:a16="http://schemas.microsoft.com/office/drawing/2014/main" xmlns="" id="{F32315DB-F1A5-8FAB-2BA8-3EF5637BCA64}"/>
              </a:ext>
            </a:extLst>
          </p:cNvPr>
          <p:cNvSpPr/>
          <p:nvPr/>
        </p:nvSpPr>
        <p:spPr>
          <a:xfrm>
            <a:off x="2" y="9024285"/>
            <a:ext cx="2413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b="1" dirty="0"/>
              <a:t>2</a:t>
            </a:r>
          </a:p>
        </p:txBody>
      </p:sp>
      <p:sp>
        <p:nvSpPr>
          <p:cNvPr id="77" name="Retângulo 76">
            <a:extLst>
              <a:ext uri="{FF2B5EF4-FFF2-40B4-BE49-F238E27FC236}">
                <a16:creationId xmlns:a16="http://schemas.microsoft.com/office/drawing/2014/main" xmlns="" id="{13208C6F-E1D2-CCD4-9D96-04F86A49A3B0}"/>
              </a:ext>
            </a:extLst>
          </p:cNvPr>
          <p:cNvSpPr/>
          <p:nvPr/>
        </p:nvSpPr>
        <p:spPr>
          <a:xfrm>
            <a:off x="4" y="9242408"/>
            <a:ext cx="6857996" cy="207645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000" b="1" dirty="0"/>
              <a:t>APROVAÇÃO</a:t>
            </a:r>
          </a:p>
        </p:txBody>
      </p:sp>
      <p:sp>
        <p:nvSpPr>
          <p:cNvPr id="78" name="Retângulo 77">
            <a:extLst>
              <a:ext uri="{FF2B5EF4-FFF2-40B4-BE49-F238E27FC236}">
                <a16:creationId xmlns:a16="http://schemas.microsoft.com/office/drawing/2014/main" xmlns="" id="{2E01A2BD-321E-DEE9-C640-C0E68A82F8B7}"/>
              </a:ext>
            </a:extLst>
          </p:cNvPr>
          <p:cNvSpPr/>
          <p:nvPr/>
        </p:nvSpPr>
        <p:spPr>
          <a:xfrm>
            <a:off x="4" y="9447195"/>
            <a:ext cx="6857996" cy="4702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000" dirty="0"/>
              <a:t>	 Responsável				            Líder				       SIM</a:t>
            </a:r>
            <a:br>
              <a:rPr lang="pt-BR" sz="1000" dirty="0"/>
            </a:br>
            <a:r>
              <a:rPr lang="pt-BR" sz="1000" dirty="0"/>
              <a:t>				</a:t>
            </a:r>
          </a:p>
        </p:txBody>
      </p:sp>
      <p:sp>
        <p:nvSpPr>
          <p:cNvPr id="79" name="Retângulo 78">
            <a:extLst>
              <a:ext uri="{FF2B5EF4-FFF2-40B4-BE49-F238E27FC236}">
                <a16:creationId xmlns:a16="http://schemas.microsoft.com/office/drawing/2014/main" xmlns="" id="{C1AEDD96-A1B6-C6DE-5284-633C0AFA3B7A}"/>
              </a:ext>
            </a:extLst>
          </p:cNvPr>
          <p:cNvSpPr/>
          <p:nvPr/>
        </p:nvSpPr>
        <p:spPr>
          <a:xfrm>
            <a:off x="2" y="8596613"/>
            <a:ext cx="68580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000" b="1" dirty="0"/>
              <a:t>RESULTADO ESPERADO (SAÍDAS)</a:t>
            </a:r>
          </a:p>
        </p:txBody>
      </p:sp>
      <p:cxnSp>
        <p:nvCxnSpPr>
          <p:cNvPr id="80" name="Conector reto 79">
            <a:extLst>
              <a:ext uri="{FF2B5EF4-FFF2-40B4-BE49-F238E27FC236}">
                <a16:creationId xmlns:a16="http://schemas.microsoft.com/office/drawing/2014/main" xmlns="" id="{4843B0DB-0A6C-4B5C-65A5-764309E8D544}"/>
              </a:ext>
            </a:extLst>
          </p:cNvPr>
          <p:cNvCxnSpPr/>
          <p:nvPr/>
        </p:nvCxnSpPr>
        <p:spPr>
          <a:xfrm>
            <a:off x="2120902" y="9450053"/>
            <a:ext cx="0" cy="47371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Conector reto 80">
            <a:extLst>
              <a:ext uri="{FF2B5EF4-FFF2-40B4-BE49-F238E27FC236}">
                <a16:creationId xmlns:a16="http://schemas.microsoft.com/office/drawing/2014/main" xmlns="" id="{FD1335B1-6475-BD37-ADA8-A7DA3BD61EB8}"/>
              </a:ext>
            </a:extLst>
          </p:cNvPr>
          <p:cNvCxnSpPr/>
          <p:nvPr/>
        </p:nvCxnSpPr>
        <p:spPr>
          <a:xfrm>
            <a:off x="4476752" y="9450053"/>
            <a:ext cx="0" cy="47371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Retângulo 81">
            <a:extLst>
              <a:ext uri="{FF2B5EF4-FFF2-40B4-BE49-F238E27FC236}">
                <a16:creationId xmlns:a16="http://schemas.microsoft.com/office/drawing/2014/main" xmlns="" id="{10722101-64B9-F69D-D842-7E6A52E93402}"/>
              </a:ext>
            </a:extLst>
          </p:cNvPr>
          <p:cNvSpPr/>
          <p:nvPr/>
        </p:nvSpPr>
        <p:spPr>
          <a:xfrm>
            <a:off x="3187702" y="8814736"/>
            <a:ext cx="241299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3</a:t>
            </a:r>
          </a:p>
        </p:txBody>
      </p:sp>
      <p:sp>
        <p:nvSpPr>
          <p:cNvPr id="83" name="Retângulo 82">
            <a:extLst>
              <a:ext uri="{FF2B5EF4-FFF2-40B4-BE49-F238E27FC236}">
                <a16:creationId xmlns:a16="http://schemas.microsoft.com/office/drawing/2014/main" xmlns="" id="{A093BE88-5830-1373-087A-3DAC56DA661C}"/>
              </a:ext>
            </a:extLst>
          </p:cNvPr>
          <p:cNvSpPr/>
          <p:nvPr/>
        </p:nvSpPr>
        <p:spPr>
          <a:xfrm>
            <a:off x="3187701" y="9029048"/>
            <a:ext cx="2413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000" b="1" dirty="0"/>
              <a:t>4</a:t>
            </a:r>
          </a:p>
        </p:txBody>
      </p:sp>
      <p:sp>
        <p:nvSpPr>
          <p:cNvPr id="84" name="Retângulo 83">
            <a:extLst>
              <a:ext uri="{FF2B5EF4-FFF2-40B4-BE49-F238E27FC236}">
                <a16:creationId xmlns:a16="http://schemas.microsoft.com/office/drawing/2014/main" xmlns="" id="{54255489-0E34-B7F8-0788-8CBB60E67734}"/>
              </a:ext>
            </a:extLst>
          </p:cNvPr>
          <p:cNvSpPr/>
          <p:nvPr/>
        </p:nvSpPr>
        <p:spPr>
          <a:xfrm>
            <a:off x="3" y="8811878"/>
            <a:ext cx="241299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1</a:t>
            </a:r>
          </a:p>
        </p:txBody>
      </p:sp>
      <p:sp>
        <p:nvSpPr>
          <p:cNvPr id="85" name="Retângulo 84">
            <a:extLst>
              <a:ext uri="{FF2B5EF4-FFF2-40B4-BE49-F238E27FC236}">
                <a16:creationId xmlns:a16="http://schemas.microsoft.com/office/drawing/2014/main" xmlns="" id="{FFEC811E-F130-FF2E-C911-1D24986CC138}"/>
              </a:ext>
            </a:extLst>
          </p:cNvPr>
          <p:cNvSpPr/>
          <p:nvPr/>
        </p:nvSpPr>
        <p:spPr>
          <a:xfrm>
            <a:off x="2" y="9026190"/>
            <a:ext cx="2413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000" b="1" dirty="0"/>
              <a:t>2</a:t>
            </a:r>
          </a:p>
        </p:txBody>
      </p:sp>
      <p:sp>
        <p:nvSpPr>
          <p:cNvPr id="86" name="Retângulo 85">
            <a:extLst>
              <a:ext uri="{FF2B5EF4-FFF2-40B4-BE49-F238E27FC236}">
                <a16:creationId xmlns:a16="http://schemas.microsoft.com/office/drawing/2014/main" xmlns="" id="{A5A18F01-41CB-0532-E8D1-F4E4D41CD85D}"/>
              </a:ext>
            </a:extLst>
          </p:cNvPr>
          <p:cNvSpPr/>
          <p:nvPr/>
        </p:nvSpPr>
        <p:spPr>
          <a:xfrm>
            <a:off x="241302" y="8814736"/>
            <a:ext cx="2946398" cy="21336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dirty="0" smtClean="0">
                <a:solidFill>
                  <a:schemeClr val="tx1"/>
                </a:solidFill>
              </a:rPr>
              <a:t>O  cancelamento de produtos no  PDV</a:t>
            </a:r>
            <a:endParaRPr lang="pt-BR" sz="1000" dirty="0">
              <a:solidFill>
                <a:schemeClr val="tx1"/>
              </a:solidFill>
            </a:endParaRPr>
          </a:p>
        </p:txBody>
      </p:sp>
      <p:sp>
        <p:nvSpPr>
          <p:cNvPr id="87" name="Retângulo 86">
            <a:extLst>
              <a:ext uri="{FF2B5EF4-FFF2-40B4-BE49-F238E27FC236}">
                <a16:creationId xmlns:a16="http://schemas.microsoft.com/office/drawing/2014/main" xmlns="" id="{5434AB6A-7B58-1516-3E8A-1A876CF0133C}"/>
              </a:ext>
            </a:extLst>
          </p:cNvPr>
          <p:cNvSpPr/>
          <p:nvPr/>
        </p:nvSpPr>
        <p:spPr>
          <a:xfrm>
            <a:off x="241301" y="9029048"/>
            <a:ext cx="2946410" cy="2133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pt-BR" sz="1000" dirty="0"/>
          </a:p>
        </p:txBody>
      </p:sp>
      <p:sp>
        <p:nvSpPr>
          <p:cNvPr id="88" name="Retângulo 87">
            <a:extLst>
              <a:ext uri="{FF2B5EF4-FFF2-40B4-BE49-F238E27FC236}">
                <a16:creationId xmlns:a16="http://schemas.microsoft.com/office/drawing/2014/main" xmlns="" id="{A481BB3E-04A3-BA5D-AFF1-5D83CC081F9E}"/>
              </a:ext>
            </a:extLst>
          </p:cNvPr>
          <p:cNvSpPr/>
          <p:nvPr/>
        </p:nvSpPr>
        <p:spPr>
          <a:xfrm>
            <a:off x="3428995" y="8814736"/>
            <a:ext cx="3428994" cy="2133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pt-BR" sz="1000" dirty="0"/>
          </a:p>
        </p:txBody>
      </p:sp>
      <p:sp>
        <p:nvSpPr>
          <p:cNvPr id="89" name="Retângulo 88">
            <a:extLst>
              <a:ext uri="{FF2B5EF4-FFF2-40B4-BE49-F238E27FC236}">
                <a16:creationId xmlns:a16="http://schemas.microsoft.com/office/drawing/2014/main" xmlns="" id="{99F0EC52-2B6F-DB64-E272-FAC1D46C7EEC}"/>
              </a:ext>
            </a:extLst>
          </p:cNvPr>
          <p:cNvSpPr/>
          <p:nvPr/>
        </p:nvSpPr>
        <p:spPr>
          <a:xfrm>
            <a:off x="3428994" y="9029048"/>
            <a:ext cx="3429008" cy="2133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pt-BR" sz="1000" dirty="0"/>
          </a:p>
        </p:txBody>
      </p:sp>
      <p:cxnSp>
        <p:nvCxnSpPr>
          <p:cNvPr id="90" name="Conector reto 89">
            <a:extLst>
              <a:ext uri="{FF2B5EF4-FFF2-40B4-BE49-F238E27FC236}">
                <a16:creationId xmlns:a16="http://schemas.microsoft.com/office/drawing/2014/main" xmlns="" id="{E45992F5-F63C-1226-FF09-2A091922A9EE}"/>
              </a:ext>
            </a:extLst>
          </p:cNvPr>
          <p:cNvCxnSpPr>
            <a:cxnSpLocks/>
          </p:cNvCxnSpPr>
          <p:nvPr/>
        </p:nvCxnSpPr>
        <p:spPr>
          <a:xfrm>
            <a:off x="2413002" y="8596613"/>
            <a:ext cx="4445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920E9360-29FA-47AC-8879-13F801A827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497" y="94496"/>
            <a:ext cx="362988" cy="241991"/>
          </a:xfrm>
          <a:prstGeom prst="rect">
            <a:avLst/>
          </a:prstGeom>
        </p:spPr>
      </p:pic>
      <p:cxnSp>
        <p:nvCxnSpPr>
          <p:cNvPr id="2" name="Conector reto 1">
            <a:extLst>
              <a:ext uri="{FF2B5EF4-FFF2-40B4-BE49-F238E27FC236}">
                <a16:creationId xmlns:a16="http://schemas.microsoft.com/office/drawing/2014/main" xmlns="" id="{D2EC44B0-B60F-676D-A36F-64138346CE01}"/>
              </a:ext>
            </a:extLst>
          </p:cNvPr>
          <p:cNvCxnSpPr>
            <a:cxnSpLocks/>
          </p:cNvCxnSpPr>
          <p:nvPr/>
        </p:nvCxnSpPr>
        <p:spPr>
          <a:xfrm rot="16200000" flipH="1">
            <a:off x="-66530" y="4419745"/>
            <a:ext cx="4652010" cy="7209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CaixaDeTexto 13">
            <a:extLst>
              <a:ext uri="{FF2B5EF4-FFF2-40B4-BE49-F238E27FC236}">
                <a16:creationId xmlns:a16="http://schemas.microsoft.com/office/drawing/2014/main" xmlns="" id="{40887D53-5DE4-3045-C03D-C0A479631F69}"/>
              </a:ext>
            </a:extLst>
          </p:cNvPr>
          <p:cNvSpPr txBox="1"/>
          <p:nvPr/>
        </p:nvSpPr>
        <p:spPr>
          <a:xfrm>
            <a:off x="276224" y="2153602"/>
            <a:ext cx="19050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 smtClean="0">
                <a:latin typeface="Lato" panose="020F0502020204030203" pitchFamily="34" charset="0"/>
              </a:rPr>
              <a:t>Para cancelar um item ou mais;clique em  Menu Venda&gt;Visualiza produto venda.</a:t>
            </a:r>
            <a:endParaRPr lang="pt-BR" sz="800" dirty="0">
              <a:latin typeface="Lato" panose="020F0502020204030203" pitchFamily="34" charset="0"/>
            </a:endParaRPr>
          </a:p>
        </p:txBody>
      </p:sp>
      <p:sp>
        <p:nvSpPr>
          <p:cNvPr id="57" name="Retângulo 56">
            <a:extLst>
              <a:ext uri="{FF2B5EF4-FFF2-40B4-BE49-F238E27FC236}">
                <a16:creationId xmlns:a16="http://schemas.microsoft.com/office/drawing/2014/main" xmlns="" id="{2CE146DA-C38C-789D-9A27-C3D5B5901CC4}"/>
              </a:ext>
            </a:extLst>
          </p:cNvPr>
          <p:cNvSpPr/>
          <p:nvPr/>
        </p:nvSpPr>
        <p:spPr>
          <a:xfrm>
            <a:off x="4572112" y="2166080"/>
            <a:ext cx="304688" cy="22469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tx1"/>
                </a:solidFill>
                <a:latin typeface="Consolas" panose="020B0609020204030204" pitchFamily="49" charset="0"/>
              </a:rPr>
              <a:t>3</a:t>
            </a:r>
          </a:p>
        </p:txBody>
      </p:sp>
      <p:sp>
        <p:nvSpPr>
          <p:cNvPr id="58" name="CaixaDeTexto 57">
            <a:extLst>
              <a:ext uri="{FF2B5EF4-FFF2-40B4-BE49-F238E27FC236}">
                <a16:creationId xmlns:a16="http://schemas.microsoft.com/office/drawing/2014/main" xmlns="" id="{652ED2DE-3398-EF47-63E7-339873FBA8A8}"/>
              </a:ext>
            </a:extLst>
          </p:cNvPr>
          <p:cNvSpPr txBox="1"/>
          <p:nvPr/>
        </p:nvSpPr>
        <p:spPr>
          <a:xfrm>
            <a:off x="4886325" y="2124313"/>
            <a:ext cx="17240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 smtClean="0">
                <a:latin typeface="Lato" panose="020F0502020204030203" pitchFamily="34" charset="0"/>
              </a:rPr>
              <a:t>Nesse momento colocar a digital do Supervisor  (Fiscal)</a:t>
            </a:r>
          </a:p>
          <a:p>
            <a:r>
              <a:rPr lang="pt-BR" sz="800" dirty="0" smtClean="0">
                <a:latin typeface="Lato" panose="020F0502020204030203" pitchFamily="34" charset="0"/>
              </a:rPr>
              <a:t>.</a:t>
            </a:r>
            <a:endParaRPr lang="pt-BR" sz="800" dirty="0">
              <a:latin typeface="Lato" panose="020F0502020204030203" pitchFamily="34" charset="0"/>
            </a:endParaRPr>
          </a:p>
        </p:txBody>
      </p:sp>
      <p:cxnSp>
        <p:nvCxnSpPr>
          <p:cNvPr id="66" name="Conector reto 65">
            <a:extLst>
              <a:ext uri="{FF2B5EF4-FFF2-40B4-BE49-F238E27FC236}">
                <a16:creationId xmlns:a16="http://schemas.microsoft.com/office/drawing/2014/main" xmlns="" id="{DEBDD4CD-1C8A-9E4F-491B-C9C2361AA79F}"/>
              </a:ext>
            </a:extLst>
          </p:cNvPr>
          <p:cNvCxnSpPr>
            <a:cxnSpLocks/>
          </p:cNvCxnSpPr>
          <p:nvPr/>
        </p:nvCxnSpPr>
        <p:spPr>
          <a:xfrm flipV="1">
            <a:off x="15497" y="6766688"/>
            <a:ext cx="6842503" cy="1685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C089B973-A231-D5FD-DDAF-D17D82F34FEF}"/>
              </a:ext>
            </a:extLst>
          </p:cNvPr>
          <p:cNvSpPr/>
          <p:nvPr/>
        </p:nvSpPr>
        <p:spPr>
          <a:xfrm>
            <a:off x="37095" y="2175463"/>
            <a:ext cx="248655" cy="19626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tx1"/>
                </a:solidFill>
                <a:latin typeface="Consolas" panose="020B0609020204030204" pitchFamily="49" charset="0"/>
              </a:rPr>
              <a:t>1</a:t>
            </a:r>
          </a:p>
        </p:txBody>
      </p:sp>
      <p:sp>
        <p:nvSpPr>
          <p:cNvPr id="70" name="Retângulo 69">
            <a:extLst>
              <a:ext uri="{FF2B5EF4-FFF2-40B4-BE49-F238E27FC236}">
                <a16:creationId xmlns:a16="http://schemas.microsoft.com/office/drawing/2014/main" xmlns="" id="{F43E12BE-9B56-BB48-2BA3-6FCDC91AFC43}"/>
              </a:ext>
            </a:extLst>
          </p:cNvPr>
          <p:cNvSpPr/>
          <p:nvPr/>
        </p:nvSpPr>
        <p:spPr>
          <a:xfrm>
            <a:off x="2247054" y="2181226"/>
            <a:ext cx="305646" cy="20955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tx1"/>
                </a:solidFill>
                <a:latin typeface="Consolas" panose="020B0609020204030204" pitchFamily="49" charset="0"/>
              </a:rPr>
              <a:t>2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xmlns="" id="{5C9C1D76-D0E4-7E21-53A3-D7ED126ECB58}"/>
              </a:ext>
            </a:extLst>
          </p:cNvPr>
          <p:cNvSpPr/>
          <p:nvPr/>
        </p:nvSpPr>
        <p:spPr>
          <a:xfrm>
            <a:off x="4613173" y="4524376"/>
            <a:ext cx="301727" cy="25717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tx1"/>
                </a:solidFill>
                <a:latin typeface="Consolas" panose="020B0609020204030204" pitchFamily="49" charset="0"/>
              </a:rPr>
              <a:t>6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xmlns="" id="{FECC6CD4-2DC6-999B-A432-E3B5C68D198E}"/>
              </a:ext>
            </a:extLst>
          </p:cNvPr>
          <p:cNvSpPr txBox="1"/>
          <p:nvPr/>
        </p:nvSpPr>
        <p:spPr>
          <a:xfrm>
            <a:off x="4857750" y="4495291"/>
            <a:ext cx="18859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 smtClean="0">
                <a:latin typeface="Lato" panose="020F0502020204030203" pitchFamily="34" charset="0"/>
              </a:rPr>
              <a:t>O item </a:t>
            </a:r>
            <a:r>
              <a:rPr lang="pt-BR" sz="800" smtClean="0">
                <a:latin typeface="Lato" panose="020F0502020204030203" pitchFamily="34" charset="0"/>
              </a:rPr>
              <a:t>cancelado aparecerá em </a:t>
            </a:r>
            <a:r>
              <a:rPr lang="pt-BR" sz="800" dirty="0" smtClean="0">
                <a:latin typeface="Lato" panose="020F0502020204030203" pitchFamily="34" charset="0"/>
              </a:rPr>
              <a:t>vermelho. </a:t>
            </a:r>
            <a:endParaRPr lang="pt-BR" sz="800" dirty="0">
              <a:latin typeface="Lato" panose="020F0502020204030203" pitchFamily="34" charset="0"/>
            </a:endParaRPr>
          </a:p>
        </p:txBody>
      </p:sp>
      <p:cxnSp>
        <p:nvCxnSpPr>
          <p:cNvPr id="25" name="Conector reto 24">
            <a:extLst>
              <a:ext uri="{FF2B5EF4-FFF2-40B4-BE49-F238E27FC236}">
                <a16:creationId xmlns:a16="http://schemas.microsoft.com/office/drawing/2014/main" xmlns="" id="{E3624B38-8D6E-496B-729C-F42872CD2FC7}"/>
              </a:ext>
            </a:extLst>
          </p:cNvPr>
          <p:cNvCxnSpPr>
            <a:cxnSpLocks/>
          </p:cNvCxnSpPr>
          <p:nvPr/>
        </p:nvCxnSpPr>
        <p:spPr>
          <a:xfrm rot="16200000" flipH="1">
            <a:off x="2233289" y="4404988"/>
            <a:ext cx="4657725" cy="7684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3" name="Retângulo 72">
            <a:extLst>
              <a:ext uri="{FF2B5EF4-FFF2-40B4-BE49-F238E27FC236}">
                <a16:creationId xmlns:a16="http://schemas.microsoft.com/office/drawing/2014/main" xmlns="" id="{3B24B43E-6E64-B289-4B45-C340ED968567}"/>
              </a:ext>
            </a:extLst>
          </p:cNvPr>
          <p:cNvSpPr/>
          <p:nvPr/>
        </p:nvSpPr>
        <p:spPr>
          <a:xfrm>
            <a:off x="0" y="4489073"/>
            <a:ext cx="295275" cy="28295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tx1"/>
                </a:solidFill>
                <a:latin typeface="Consolas" panose="020B0609020204030204" pitchFamily="49" charset="0"/>
              </a:rPr>
              <a:t>4</a:t>
            </a:r>
          </a:p>
        </p:txBody>
      </p:sp>
      <p:sp>
        <p:nvSpPr>
          <p:cNvPr id="91" name="CaixaDeTexto 90">
            <a:extLst>
              <a:ext uri="{FF2B5EF4-FFF2-40B4-BE49-F238E27FC236}">
                <a16:creationId xmlns:a16="http://schemas.microsoft.com/office/drawing/2014/main" xmlns="" id="{F03F8DD9-5882-BE83-E37D-FF8CF62EC022}"/>
              </a:ext>
            </a:extLst>
          </p:cNvPr>
          <p:cNvSpPr txBox="1"/>
          <p:nvPr/>
        </p:nvSpPr>
        <p:spPr>
          <a:xfrm>
            <a:off x="268265" y="4502910"/>
            <a:ext cx="18081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 smtClean="0">
                <a:latin typeface="Lato" panose="020F0502020204030203" pitchFamily="34" charset="0"/>
              </a:rPr>
              <a:t>Clique em uma das  opções qual o motivo do cancelamento.</a:t>
            </a:r>
            <a:endParaRPr lang="pt-BR" sz="800" dirty="0">
              <a:latin typeface="Lato" panose="020F0502020204030203" pitchFamily="34" charset="0"/>
            </a:endParaRPr>
          </a:p>
        </p:txBody>
      </p:sp>
      <p:sp>
        <p:nvSpPr>
          <p:cNvPr id="103" name="Retângulo 102">
            <a:extLst>
              <a:ext uri="{FF2B5EF4-FFF2-40B4-BE49-F238E27FC236}">
                <a16:creationId xmlns:a16="http://schemas.microsoft.com/office/drawing/2014/main" xmlns="" id="{8BCF90A6-122E-D3ED-70C9-2EF9A01527FD}"/>
              </a:ext>
            </a:extLst>
          </p:cNvPr>
          <p:cNvSpPr/>
          <p:nvPr/>
        </p:nvSpPr>
        <p:spPr>
          <a:xfrm>
            <a:off x="2321459" y="4506218"/>
            <a:ext cx="297916" cy="275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tx1"/>
                </a:solidFill>
                <a:latin typeface="Consolas" panose="020B0609020204030204" pitchFamily="49" charset="0"/>
              </a:rPr>
              <a:t>5</a:t>
            </a:r>
          </a:p>
        </p:txBody>
      </p:sp>
      <p:sp>
        <p:nvSpPr>
          <p:cNvPr id="105" name="CaixaDeTexto 104">
            <a:extLst>
              <a:ext uri="{FF2B5EF4-FFF2-40B4-BE49-F238E27FC236}">
                <a16:creationId xmlns:a16="http://schemas.microsoft.com/office/drawing/2014/main" xmlns="" id="{85655E91-86FC-F882-6BF4-00171CDB3B55}"/>
              </a:ext>
            </a:extLst>
          </p:cNvPr>
          <p:cNvSpPr txBox="1"/>
          <p:nvPr/>
        </p:nvSpPr>
        <p:spPr>
          <a:xfrm>
            <a:off x="2571750" y="4510531"/>
            <a:ext cx="19145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 smtClean="0">
                <a:latin typeface="Lato" panose="020F0502020204030203" pitchFamily="34" charset="0"/>
              </a:rPr>
              <a:t>Na descrição do item , clique em “SIM” para confirmar o cancelamento do produto.</a:t>
            </a:r>
            <a:endParaRPr lang="pt-BR" sz="800" dirty="0">
              <a:latin typeface="Lato" panose="020F0502020204030203" pitchFamily="34" charset="0"/>
            </a:endParaRPr>
          </a:p>
        </p:txBody>
      </p:sp>
      <p:sp>
        <p:nvSpPr>
          <p:cNvPr id="94" name="Retângulo 93"/>
          <p:cNvSpPr/>
          <p:nvPr/>
        </p:nvSpPr>
        <p:spPr>
          <a:xfrm>
            <a:off x="1504950" y="3714750"/>
            <a:ext cx="428625" cy="1143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95" name="Retângulo 94">
            <a:extLst>
              <a:ext uri="{FF2B5EF4-FFF2-40B4-BE49-F238E27FC236}">
                <a16:creationId xmlns:a16="http://schemas.microsoft.com/office/drawing/2014/main" xmlns="" id="{49440D49-B2FC-FD5E-9547-D9654F136017}"/>
              </a:ext>
            </a:extLst>
          </p:cNvPr>
          <p:cNvSpPr/>
          <p:nvPr/>
        </p:nvSpPr>
        <p:spPr>
          <a:xfrm>
            <a:off x="3721100" y="1493520"/>
            <a:ext cx="3136900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pt-BR" sz="1000" dirty="0"/>
          </a:p>
        </p:txBody>
      </p:sp>
      <p:sp>
        <p:nvSpPr>
          <p:cNvPr id="99" name="Fluxograma: Processo 98"/>
          <p:cNvSpPr/>
          <p:nvPr/>
        </p:nvSpPr>
        <p:spPr>
          <a:xfrm>
            <a:off x="114300" y="6829425"/>
            <a:ext cx="304801" cy="238125"/>
          </a:xfrm>
          <a:prstGeom prst="flowChart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7</a:t>
            </a:r>
            <a:endParaRPr lang="pt-BR" dirty="0">
              <a:solidFill>
                <a:schemeClr val="tx1"/>
              </a:solidFill>
            </a:endParaRPr>
          </a:p>
        </p:txBody>
      </p:sp>
      <p:cxnSp>
        <p:nvCxnSpPr>
          <p:cNvPr id="130" name="Conector de seta reta 129"/>
          <p:cNvCxnSpPr/>
          <p:nvPr/>
        </p:nvCxnSpPr>
        <p:spPr>
          <a:xfrm>
            <a:off x="1447800" y="3771900"/>
            <a:ext cx="447675" cy="1905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3350" y="2733675"/>
            <a:ext cx="2047874" cy="163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3" name="Retângulo 92"/>
          <p:cNvSpPr/>
          <p:nvPr/>
        </p:nvSpPr>
        <p:spPr>
          <a:xfrm>
            <a:off x="1590675" y="3657600"/>
            <a:ext cx="276225" cy="1047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6" name="Retângulo 95"/>
          <p:cNvSpPr/>
          <p:nvPr/>
        </p:nvSpPr>
        <p:spPr>
          <a:xfrm>
            <a:off x="133351" y="3362325"/>
            <a:ext cx="333374" cy="276225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2" name="CaixaDeTexto 91"/>
          <p:cNvSpPr txBox="1"/>
          <p:nvPr/>
        </p:nvSpPr>
        <p:spPr>
          <a:xfrm>
            <a:off x="371475" y="1514475"/>
            <a:ext cx="21717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 smtClean="0">
                <a:latin typeface="Lato" panose="020F0502020204030203" pitchFamily="34" charset="0"/>
              </a:rPr>
              <a:t>Digital  do supervisor 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324100" y="2886075"/>
            <a:ext cx="2085975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7" name="Retângulo 96"/>
          <p:cNvSpPr/>
          <p:nvPr/>
        </p:nvSpPr>
        <p:spPr>
          <a:xfrm>
            <a:off x="3409950" y="4105276"/>
            <a:ext cx="238125" cy="1524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00" name="Conector de seta reta 99"/>
          <p:cNvCxnSpPr/>
          <p:nvPr/>
        </p:nvCxnSpPr>
        <p:spPr>
          <a:xfrm rot="10800000" flipV="1">
            <a:off x="3238502" y="2781300"/>
            <a:ext cx="533398" cy="32385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95826" y="2828925"/>
            <a:ext cx="2019300" cy="1514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23825" y="4952698"/>
            <a:ext cx="2047875" cy="1676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362200" y="5248276"/>
            <a:ext cx="2143126" cy="1381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629151" y="5000625"/>
            <a:ext cx="2076450" cy="1724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8" name="CaixaDeTexto 97"/>
          <p:cNvSpPr txBox="1"/>
          <p:nvPr/>
        </p:nvSpPr>
        <p:spPr>
          <a:xfrm>
            <a:off x="2562225" y="2152650"/>
            <a:ext cx="18383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 smtClean="0">
                <a:latin typeface="Lato" panose="020F0502020204030203" pitchFamily="34" charset="0"/>
              </a:rPr>
              <a:t>Selecione o item e  clique em “Cancelar item” Se for mais de um produto seleciona e vai clicando em  “Marcar / desmarcar”</a:t>
            </a:r>
          </a:p>
        </p:txBody>
      </p:sp>
      <p:sp>
        <p:nvSpPr>
          <p:cNvPr id="104" name="CaixaDeTexto 103"/>
          <p:cNvSpPr txBox="1"/>
          <p:nvPr/>
        </p:nvSpPr>
        <p:spPr>
          <a:xfrm>
            <a:off x="419100" y="6819900"/>
            <a:ext cx="51054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 smtClean="0">
                <a:latin typeface="Lato" panose="020F0502020204030203" pitchFamily="34" charset="0"/>
              </a:rPr>
              <a:t>Outra forma quando for apenas 1 produto para cancelar , mas o produto precisa estar no caixa .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52400" y="7115174"/>
            <a:ext cx="2124075" cy="11049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6" name="CaixaDeTexto 105"/>
          <p:cNvSpPr txBox="1"/>
          <p:nvPr/>
        </p:nvSpPr>
        <p:spPr>
          <a:xfrm>
            <a:off x="238124" y="8248650"/>
            <a:ext cx="19526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 smtClean="0">
                <a:latin typeface="Lato" panose="020F0502020204030203" pitchFamily="34" charset="0"/>
              </a:rPr>
              <a:t>Clique em “</a:t>
            </a:r>
            <a:r>
              <a:rPr lang="pt-BR" sz="800" dirty="0" err="1" smtClean="0">
                <a:latin typeface="Lato" panose="020F0502020204030203" pitchFamily="34" charset="0"/>
              </a:rPr>
              <a:t>Canc</a:t>
            </a:r>
            <a:r>
              <a:rPr lang="pt-BR" sz="800" dirty="0" smtClean="0">
                <a:latin typeface="Lato" panose="020F0502020204030203" pitchFamily="34" charset="0"/>
              </a:rPr>
              <a:t>. Item” e coloque a digital supervisor (fiscal)</a:t>
            </a: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438400" y="7181851"/>
            <a:ext cx="1819275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8" name="CaixaDeTexto 107"/>
          <p:cNvSpPr txBox="1"/>
          <p:nvPr/>
        </p:nvSpPr>
        <p:spPr>
          <a:xfrm>
            <a:off x="2743200" y="8153400"/>
            <a:ext cx="15811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 smtClean="0">
                <a:latin typeface="Lato" panose="020F0502020204030203" pitchFamily="34" charset="0"/>
              </a:rPr>
              <a:t>Coloque o motivo do cancelamento.</a:t>
            </a:r>
          </a:p>
        </p:txBody>
      </p:sp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552950" y="7029450"/>
            <a:ext cx="2066925" cy="942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9" name="CaixaDeTexto 108"/>
          <p:cNvSpPr txBox="1"/>
          <p:nvPr/>
        </p:nvSpPr>
        <p:spPr>
          <a:xfrm>
            <a:off x="4572000" y="7981950"/>
            <a:ext cx="20097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 smtClean="0">
                <a:latin typeface="Lato" panose="020F0502020204030203" pitchFamily="34" charset="0"/>
              </a:rPr>
              <a:t>Quando aparecer a faixa vermelha  passe no visor do caixa o produto que deseja cancelar.O item cancelado aparecerá escrito em  vermelho.</a:t>
            </a:r>
          </a:p>
        </p:txBody>
      </p:sp>
    </p:spTree>
    <p:extLst>
      <p:ext uri="{BB962C8B-B14F-4D97-AF65-F5344CB8AC3E}">
        <p14:creationId xmlns:p14="http://schemas.microsoft.com/office/powerpoint/2010/main" xmlns="" val="145926076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18999</TotalTime>
  <Words>236</Words>
  <Application>Microsoft Office PowerPoint</Application>
  <PresentationFormat>Papel A4 (210 x 297 mm)</PresentationFormat>
  <Paragraphs>57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2" baseType="lpstr">
      <vt:lpstr>Tema do Office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Diego Silva</dc:creator>
  <cp:lastModifiedBy>Micro</cp:lastModifiedBy>
  <cp:revision>105</cp:revision>
  <cp:lastPrinted>2025-07-30T13:53:15Z</cp:lastPrinted>
  <dcterms:created xsi:type="dcterms:W3CDTF">2022-10-16T23:11:18Z</dcterms:created>
  <dcterms:modified xsi:type="dcterms:W3CDTF">2026-06-30T15:19:53Z</dcterms:modified>
</cp:coreProperties>
</file>