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eção sem Título" id="{9D2A7922-36E3-4949-90EF-A6F842BF5739}">
          <p14:sldIdLst>
            <p14:sldId id="256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Vitoria Da Silva" initials="AVDS" lastIdx="1" clrIdx="0">
    <p:extLst>
      <p:ext uri="{19B8F6BF-5375-455C-9EA6-DF929625EA0E}">
        <p15:presenceInfo xmlns="" xmlns:p15="http://schemas.microsoft.com/office/powerpoint/2012/main" userId="S-1-5-21-1553866777-2745702081-2169388664-15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441" autoAdjust="0"/>
  </p:normalViewPr>
  <p:slideViewPr>
    <p:cSldViewPr snapToGrid="0">
      <p:cViewPr>
        <p:scale>
          <a:sx n="100" d="100"/>
          <a:sy n="100" d="100"/>
        </p:scale>
        <p:origin x="-1872" y="-90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059C-BD74-43C7-A0FF-3BA5694EBD93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E93E-B39E-44ED-BDD6-6165048ADE4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6966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6E93E-B39E-44ED-BDD6-6165048ADE47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8819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2857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7330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9544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055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7059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97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63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382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924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2243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035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2335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57B692E9-B35E-AE42-7E6C-0417C2EB6DFB}"/>
              </a:ext>
            </a:extLst>
          </p:cNvPr>
          <p:cNvSpPr/>
          <p:nvPr/>
        </p:nvSpPr>
        <p:spPr>
          <a:xfrm>
            <a:off x="-1778" y="-170"/>
            <a:ext cx="6858000" cy="990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97C68C69-F450-9012-DF88-C9B24AB46AA5}"/>
              </a:ext>
            </a:extLst>
          </p:cNvPr>
          <p:cNvSpPr/>
          <p:nvPr/>
        </p:nvSpPr>
        <p:spPr>
          <a:xfrm>
            <a:off x="393982" y="0"/>
            <a:ext cx="825217" cy="426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GRUPO MONTEKALI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82DA2753-AA8F-5CC2-65D7-28D1706F4C0B}"/>
              </a:ext>
            </a:extLst>
          </p:cNvPr>
          <p:cNvSpPr/>
          <p:nvPr/>
        </p:nvSpPr>
        <p:spPr>
          <a:xfrm>
            <a:off x="-1" y="42386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Atividade:</a:t>
            </a:r>
            <a:endParaRPr lang="pt-BR" sz="1000" b="1" dirty="0"/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875DD7A7-AD83-87BC-8738-C35C9A09FF65}"/>
              </a:ext>
            </a:extLst>
          </p:cNvPr>
          <p:cNvSpPr/>
          <p:nvPr/>
        </p:nvSpPr>
        <p:spPr>
          <a:xfrm>
            <a:off x="0" y="106775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Criado em: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FB7B3B3D-01B1-E62C-8E11-10F3F2FC36B2}"/>
              </a:ext>
            </a:extLst>
          </p:cNvPr>
          <p:cNvSpPr/>
          <p:nvPr/>
        </p:nvSpPr>
        <p:spPr>
          <a:xfrm>
            <a:off x="-1" y="1282065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MATERIAIS NECESSÁRIOS DE ENTRADA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="" xmlns:a16="http://schemas.microsoft.com/office/drawing/2014/main" id="{EEC0854C-401F-BA4D-0C06-62762973522F}"/>
              </a:ext>
            </a:extLst>
          </p:cNvPr>
          <p:cNvSpPr/>
          <p:nvPr/>
        </p:nvSpPr>
        <p:spPr>
          <a:xfrm>
            <a:off x="1" y="1498283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  <a:endParaRPr lang="pt-BR" sz="1400" dirty="0"/>
          </a:p>
        </p:txBody>
      </p:sp>
      <p:sp>
        <p:nvSpPr>
          <p:cNvPr id="22" name="Retângulo 21">
            <a:extLst>
              <a:ext uri="{FF2B5EF4-FFF2-40B4-BE49-F238E27FC236}">
                <a16:creationId xmlns="" xmlns:a16="http://schemas.microsoft.com/office/drawing/2014/main" id="{165CF4BD-E54F-B08E-89DF-E72EE469B120}"/>
              </a:ext>
            </a:extLst>
          </p:cNvPr>
          <p:cNvSpPr/>
          <p:nvPr/>
        </p:nvSpPr>
        <p:spPr>
          <a:xfrm>
            <a:off x="1" y="170307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2</a:t>
            </a:r>
            <a:endParaRPr lang="pt-BR" sz="1400" dirty="0"/>
          </a:p>
        </p:txBody>
      </p:sp>
      <p:sp>
        <p:nvSpPr>
          <p:cNvPr id="23" name="Retângulo 22">
            <a:extLst>
              <a:ext uri="{FF2B5EF4-FFF2-40B4-BE49-F238E27FC236}">
                <a16:creationId xmlns="" xmlns:a16="http://schemas.microsoft.com/office/drawing/2014/main" id="{62AE30DB-8465-4035-686D-0DF8EB03A4FD}"/>
              </a:ext>
            </a:extLst>
          </p:cNvPr>
          <p:cNvSpPr/>
          <p:nvPr/>
        </p:nvSpPr>
        <p:spPr>
          <a:xfrm>
            <a:off x="0" y="191357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PASSO A PASSO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076361FD-0963-8F7A-F6BC-F213C97DE1B5}"/>
              </a:ext>
            </a:extLst>
          </p:cNvPr>
          <p:cNvSpPr/>
          <p:nvPr/>
        </p:nvSpPr>
        <p:spPr>
          <a:xfrm>
            <a:off x="-1" y="852488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Responsável: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="" xmlns:a16="http://schemas.microsoft.com/office/drawing/2014/main" id="{AAFBCD4C-4837-B368-F919-0E99B31AE738}"/>
              </a:ext>
            </a:extLst>
          </p:cNvPr>
          <p:cNvSpPr/>
          <p:nvPr/>
        </p:nvSpPr>
        <p:spPr>
          <a:xfrm>
            <a:off x="0" y="63722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Setor:</a:t>
            </a:r>
            <a:endParaRPr lang="pt-BR" sz="1000" b="1" dirty="0"/>
          </a:p>
        </p:txBody>
      </p:sp>
      <p:sp>
        <p:nvSpPr>
          <p:cNvPr id="27" name="Retângulo 26">
            <a:extLst>
              <a:ext uri="{FF2B5EF4-FFF2-40B4-BE49-F238E27FC236}">
                <a16:creationId xmlns="" xmlns:a16="http://schemas.microsoft.com/office/drawing/2014/main" id="{FDA278ED-CCBD-FF6B-2D62-5021D899C300}"/>
              </a:ext>
            </a:extLst>
          </p:cNvPr>
          <p:cNvSpPr/>
          <p:nvPr/>
        </p:nvSpPr>
        <p:spPr>
          <a:xfrm>
            <a:off x="3429000" y="149733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3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="" xmlns:a16="http://schemas.microsoft.com/office/drawing/2014/main" id="{FDED2F20-D449-EFD1-74DF-F5268AC50EFD}"/>
              </a:ext>
            </a:extLst>
          </p:cNvPr>
          <p:cNvSpPr/>
          <p:nvPr/>
        </p:nvSpPr>
        <p:spPr>
          <a:xfrm>
            <a:off x="3429000" y="1704975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4</a:t>
            </a:r>
            <a:endParaRPr lang="pt-BR" sz="1400" dirty="0"/>
          </a:p>
        </p:txBody>
      </p:sp>
      <p:sp>
        <p:nvSpPr>
          <p:cNvPr id="29" name="Retângulo 28">
            <a:extLst>
              <a:ext uri="{FF2B5EF4-FFF2-40B4-BE49-F238E27FC236}">
                <a16:creationId xmlns="" xmlns:a16="http://schemas.microsoft.com/office/drawing/2014/main" id="{4CCC0A98-FC7C-39B2-4EDA-4A18BB23D905}"/>
              </a:ext>
            </a:extLst>
          </p:cNvPr>
          <p:cNvSpPr/>
          <p:nvPr/>
        </p:nvSpPr>
        <p:spPr>
          <a:xfrm>
            <a:off x="292101" y="1498283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Computador com acesso à internet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="" xmlns:a16="http://schemas.microsoft.com/office/drawing/2014/main" id="{66FBBD75-9656-0E8C-1DA0-8405437B48C2}"/>
              </a:ext>
            </a:extLst>
          </p:cNvPr>
          <p:cNvSpPr/>
          <p:nvPr/>
        </p:nvSpPr>
        <p:spPr>
          <a:xfrm>
            <a:off x="292101" y="1705928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1" name="Retângulo 30">
            <a:extLst>
              <a:ext uri="{FF2B5EF4-FFF2-40B4-BE49-F238E27FC236}">
                <a16:creationId xmlns="" xmlns:a16="http://schemas.microsoft.com/office/drawing/2014/main" id="{DAE49047-0DBC-93DC-BA08-44E74598A705}"/>
              </a:ext>
            </a:extLst>
          </p:cNvPr>
          <p:cNvSpPr/>
          <p:nvPr/>
        </p:nvSpPr>
        <p:spPr>
          <a:xfrm>
            <a:off x="3721101" y="1495425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2" name="Retângulo 31">
            <a:extLst>
              <a:ext uri="{FF2B5EF4-FFF2-40B4-BE49-F238E27FC236}">
                <a16:creationId xmlns="" xmlns:a16="http://schemas.microsoft.com/office/drawing/2014/main" id="{49440D49-B2FC-FD5E-9547-D9654F136017}"/>
              </a:ext>
            </a:extLst>
          </p:cNvPr>
          <p:cNvSpPr/>
          <p:nvPr/>
        </p:nvSpPr>
        <p:spPr>
          <a:xfrm>
            <a:off x="3721101" y="1703070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3" name="Retângulo 32">
            <a:extLst>
              <a:ext uri="{FF2B5EF4-FFF2-40B4-BE49-F238E27FC236}">
                <a16:creationId xmlns="" xmlns:a16="http://schemas.microsoft.com/office/drawing/2014/main" id="{4BC29C1D-0D40-6B80-8472-BD3539C3E756}"/>
              </a:ext>
            </a:extLst>
          </p:cNvPr>
          <p:cNvSpPr/>
          <p:nvPr/>
        </p:nvSpPr>
        <p:spPr>
          <a:xfrm>
            <a:off x="1219196" y="42290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Nota </a:t>
            </a:r>
            <a:r>
              <a:rPr lang="pt-BR" sz="1200" b="1" dirty="0" err="1" smtClean="0"/>
              <a:t>D</a:t>
            </a:r>
            <a:r>
              <a:rPr lang="pt-BR" sz="1200" b="1" dirty="0" err="1" smtClean="0"/>
              <a:t>anfe</a:t>
            </a:r>
            <a:r>
              <a:rPr lang="pt-BR" sz="1200" b="1" dirty="0" smtClean="0"/>
              <a:t> para cliente </a:t>
            </a:r>
            <a:endParaRPr lang="pt-BR" sz="1200" b="1" dirty="0"/>
          </a:p>
        </p:txBody>
      </p:sp>
      <p:sp>
        <p:nvSpPr>
          <p:cNvPr id="34" name="Retângulo 33">
            <a:extLst>
              <a:ext uri="{FF2B5EF4-FFF2-40B4-BE49-F238E27FC236}">
                <a16:creationId xmlns="" xmlns:a16="http://schemas.microsoft.com/office/drawing/2014/main" id="{652F6960-D379-923F-073C-327A882B5637}"/>
              </a:ext>
            </a:extLst>
          </p:cNvPr>
          <p:cNvSpPr/>
          <p:nvPr/>
        </p:nvSpPr>
        <p:spPr>
          <a:xfrm>
            <a:off x="1219197" y="63626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 smtClean="0"/>
              <a:t>Frente de caixa</a:t>
            </a:r>
            <a:endParaRPr lang="pt-BR" sz="1000" dirty="0"/>
          </a:p>
        </p:txBody>
      </p:sp>
      <p:sp>
        <p:nvSpPr>
          <p:cNvPr id="35" name="Retângulo 34">
            <a:extLst>
              <a:ext uri="{FF2B5EF4-FFF2-40B4-BE49-F238E27FC236}">
                <a16:creationId xmlns="" xmlns:a16="http://schemas.microsoft.com/office/drawing/2014/main" id="{8651DE63-F026-B57A-7B9F-472241FC2795}"/>
              </a:ext>
            </a:extLst>
          </p:cNvPr>
          <p:cNvSpPr/>
          <p:nvPr/>
        </p:nvSpPr>
        <p:spPr>
          <a:xfrm>
            <a:off x="1219196" y="1907"/>
            <a:ext cx="3943350" cy="424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Procedimento Operacional </a:t>
            </a:r>
            <a:r>
              <a:rPr lang="pt-BR" sz="1400" b="1" dirty="0" smtClean="0"/>
              <a:t>Padrão</a:t>
            </a:r>
            <a:endParaRPr lang="pt-BR" sz="1400" b="1" dirty="0"/>
          </a:p>
        </p:txBody>
      </p:sp>
      <p:sp>
        <p:nvSpPr>
          <p:cNvPr id="36" name="Retângulo 35">
            <a:extLst>
              <a:ext uri="{FF2B5EF4-FFF2-40B4-BE49-F238E27FC236}">
                <a16:creationId xmlns="" xmlns:a16="http://schemas.microsoft.com/office/drawing/2014/main" id="{767D1ECE-7969-1161-6D56-6D797A86F2F1}"/>
              </a:ext>
            </a:extLst>
          </p:cNvPr>
          <p:cNvSpPr/>
          <p:nvPr/>
        </p:nvSpPr>
        <p:spPr>
          <a:xfrm>
            <a:off x="5162550" y="3809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Controle: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="" xmlns:a16="http://schemas.microsoft.com/office/drawing/2014/main" id="{81539C21-5507-C1AC-2811-0C36B65164A7}"/>
              </a:ext>
            </a:extLst>
          </p:cNvPr>
          <p:cNvSpPr/>
          <p:nvPr/>
        </p:nvSpPr>
        <p:spPr>
          <a:xfrm>
            <a:off x="6141719" y="381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TP- 001</a:t>
            </a:r>
            <a:endParaRPr lang="pt-BR" sz="1000" dirty="0"/>
          </a:p>
        </p:txBody>
      </p:sp>
      <p:sp>
        <p:nvSpPr>
          <p:cNvPr id="38" name="Retângulo 37">
            <a:extLst>
              <a:ext uri="{FF2B5EF4-FFF2-40B4-BE49-F238E27FC236}">
                <a16:creationId xmlns="" xmlns:a16="http://schemas.microsoft.com/office/drawing/2014/main" id="{7E936E81-E638-4BC1-6829-AD33FD95B66F}"/>
              </a:ext>
            </a:extLst>
          </p:cNvPr>
          <p:cNvSpPr/>
          <p:nvPr/>
        </p:nvSpPr>
        <p:spPr>
          <a:xfrm>
            <a:off x="5162550" y="220026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960" b="1" dirty="0"/>
              <a:t>Tempo de ciclo: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="" xmlns:a16="http://schemas.microsoft.com/office/drawing/2014/main" id="{469C26D5-0950-7244-0E9F-8FC49C0EE095}"/>
              </a:ext>
            </a:extLst>
          </p:cNvPr>
          <p:cNvSpPr/>
          <p:nvPr/>
        </p:nvSpPr>
        <p:spPr>
          <a:xfrm>
            <a:off x="6141716" y="212645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10 min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="" xmlns:a16="http://schemas.microsoft.com/office/drawing/2014/main" id="{FF3BCF14-B6D6-EC60-4CE5-D790A9DC86C6}"/>
              </a:ext>
            </a:extLst>
          </p:cNvPr>
          <p:cNvSpPr/>
          <p:nvPr/>
        </p:nvSpPr>
        <p:spPr>
          <a:xfrm>
            <a:off x="5162547" y="421003"/>
            <a:ext cx="979172" cy="64627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Periodicidade: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="" xmlns:a16="http://schemas.microsoft.com/office/drawing/2014/main" id="{A5241579-1356-87BF-AD6D-24B5EAD30AEE}"/>
              </a:ext>
            </a:extLst>
          </p:cNvPr>
          <p:cNvSpPr/>
          <p:nvPr/>
        </p:nvSpPr>
        <p:spPr>
          <a:xfrm>
            <a:off x="6141720" y="423863"/>
            <a:ext cx="716279" cy="640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Segunda à </a:t>
            </a:r>
            <a:r>
              <a:rPr lang="pt-BR" sz="1000" dirty="0" smtClean="0"/>
              <a:t>Segunda</a:t>
            </a:r>
          </a:p>
          <a:p>
            <a:endParaRPr lang="pt-BR" sz="1000" dirty="0"/>
          </a:p>
        </p:txBody>
      </p:sp>
      <p:sp>
        <p:nvSpPr>
          <p:cNvPr id="42" name="Retângulo 41">
            <a:extLst>
              <a:ext uri="{FF2B5EF4-FFF2-40B4-BE49-F238E27FC236}">
                <a16:creationId xmlns="" xmlns:a16="http://schemas.microsoft.com/office/drawing/2014/main" id="{69E3CFEF-C62A-C185-909A-3A4C4AD9FBD0}"/>
              </a:ext>
            </a:extLst>
          </p:cNvPr>
          <p:cNvSpPr/>
          <p:nvPr/>
        </p:nvSpPr>
        <p:spPr>
          <a:xfrm>
            <a:off x="1219195" y="851775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Fiscais de Caixa 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="" xmlns:a16="http://schemas.microsoft.com/office/drawing/2014/main" id="{96414F53-2308-9AFB-7F66-2321D7173B08}"/>
              </a:ext>
            </a:extLst>
          </p:cNvPr>
          <p:cNvSpPr/>
          <p:nvPr/>
        </p:nvSpPr>
        <p:spPr>
          <a:xfrm>
            <a:off x="5162546" y="1070611"/>
            <a:ext cx="979172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 Nº revisão: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="" xmlns:a16="http://schemas.microsoft.com/office/drawing/2014/main" id="{2D1043D3-C8A3-5870-DEB6-51442C69C337}"/>
              </a:ext>
            </a:extLst>
          </p:cNvPr>
          <p:cNvSpPr/>
          <p:nvPr/>
        </p:nvSpPr>
        <p:spPr>
          <a:xfrm>
            <a:off x="6141717" y="107442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0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="" xmlns:a16="http://schemas.microsoft.com/office/drawing/2014/main" id="{9B282AA7-7C9F-4CF1-AC37-72339C7A15C0}"/>
              </a:ext>
            </a:extLst>
          </p:cNvPr>
          <p:cNvSpPr/>
          <p:nvPr/>
        </p:nvSpPr>
        <p:spPr>
          <a:xfrm>
            <a:off x="1219195" y="1067753"/>
            <a:ext cx="942971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11/05/2026</a:t>
            </a:r>
            <a:endParaRPr lang="pt-BR" sz="1000" dirty="0"/>
          </a:p>
        </p:txBody>
      </p:sp>
      <p:sp>
        <p:nvSpPr>
          <p:cNvPr id="46" name="Retângulo 45">
            <a:extLst>
              <a:ext uri="{FF2B5EF4-FFF2-40B4-BE49-F238E27FC236}">
                <a16:creationId xmlns="" xmlns:a16="http://schemas.microsoft.com/office/drawing/2014/main" id="{4D77E0C0-4E1F-14BC-D640-5F48B70A7CFA}"/>
              </a:ext>
            </a:extLst>
          </p:cNvPr>
          <p:cNvSpPr/>
          <p:nvPr/>
        </p:nvSpPr>
        <p:spPr>
          <a:xfrm>
            <a:off x="2162170" y="1067753"/>
            <a:ext cx="84534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Revisado: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="" xmlns:a16="http://schemas.microsoft.com/office/drawing/2014/main" id="{CC93EA7F-10D5-09A5-2711-1B72D1DBAE8D}"/>
              </a:ext>
            </a:extLst>
          </p:cNvPr>
          <p:cNvSpPr/>
          <p:nvPr/>
        </p:nvSpPr>
        <p:spPr>
          <a:xfrm>
            <a:off x="3009896" y="1067753"/>
            <a:ext cx="2152646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Débora Ribeiro</a:t>
            </a:r>
            <a:endParaRPr lang="pt-BR" sz="1000" dirty="0"/>
          </a:p>
        </p:txBody>
      </p:sp>
      <p:cxnSp>
        <p:nvCxnSpPr>
          <p:cNvPr id="69" name="Conector reto 68">
            <a:extLst>
              <a:ext uri="{FF2B5EF4-FFF2-40B4-BE49-F238E27FC236}">
                <a16:creationId xmlns="" xmlns:a16="http://schemas.microsoft.com/office/drawing/2014/main" id="{8493E804-F9AB-7D7A-193B-FF96FD02AB76}"/>
              </a:ext>
            </a:extLst>
          </p:cNvPr>
          <p:cNvCxnSpPr>
            <a:cxnSpLocks/>
          </p:cNvCxnSpPr>
          <p:nvPr/>
        </p:nvCxnSpPr>
        <p:spPr>
          <a:xfrm>
            <a:off x="-31892" y="4478485"/>
            <a:ext cx="68580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Retângulo 74">
            <a:extLst>
              <a:ext uri="{FF2B5EF4-FFF2-40B4-BE49-F238E27FC236}">
                <a16:creationId xmlns="" xmlns:a16="http://schemas.microsoft.com/office/drawing/2014/main" id="{298D1E6D-44F8-7629-7969-CDDC0F765AC1}"/>
              </a:ext>
            </a:extLst>
          </p:cNvPr>
          <p:cNvSpPr/>
          <p:nvPr/>
        </p:nvSpPr>
        <p:spPr>
          <a:xfrm>
            <a:off x="3" y="8809973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76" name="Retângulo 75">
            <a:extLst>
              <a:ext uri="{FF2B5EF4-FFF2-40B4-BE49-F238E27FC236}">
                <a16:creationId xmlns="" xmlns:a16="http://schemas.microsoft.com/office/drawing/2014/main" id="{F32315DB-F1A5-8FAB-2BA8-3EF5637BCA64}"/>
              </a:ext>
            </a:extLst>
          </p:cNvPr>
          <p:cNvSpPr/>
          <p:nvPr/>
        </p:nvSpPr>
        <p:spPr>
          <a:xfrm>
            <a:off x="2" y="9024285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2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="" xmlns:a16="http://schemas.microsoft.com/office/drawing/2014/main" id="{13208C6F-E1D2-CCD4-9D96-04F86A49A3B0}"/>
              </a:ext>
            </a:extLst>
          </p:cNvPr>
          <p:cNvSpPr/>
          <p:nvPr/>
        </p:nvSpPr>
        <p:spPr>
          <a:xfrm>
            <a:off x="4" y="9242408"/>
            <a:ext cx="6857996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APROVAÇÃO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="" xmlns:a16="http://schemas.microsoft.com/office/drawing/2014/main" id="{C1AEDD96-A1B6-C6DE-5284-633C0AFA3B7A}"/>
              </a:ext>
            </a:extLst>
          </p:cNvPr>
          <p:cNvSpPr/>
          <p:nvPr/>
        </p:nvSpPr>
        <p:spPr>
          <a:xfrm>
            <a:off x="2" y="859661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RESULTADO ESPERADO (SAÍDAS)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="" xmlns:a16="http://schemas.microsoft.com/office/drawing/2014/main" id="{4843B0DB-0A6C-4B5C-65A5-764309E8D544}"/>
              </a:ext>
            </a:extLst>
          </p:cNvPr>
          <p:cNvCxnSpPr/>
          <p:nvPr/>
        </p:nvCxnSpPr>
        <p:spPr>
          <a:xfrm>
            <a:off x="212090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="" xmlns:a16="http://schemas.microsoft.com/office/drawing/2014/main" id="{FD1335B1-6475-BD37-ADA8-A7DA3BD61EB8}"/>
              </a:ext>
            </a:extLst>
          </p:cNvPr>
          <p:cNvCxnSpPr/>
          <p:nvPr/>
        </p:nvCxnSpPr>
        <p:spPr>
          <a:xfrm>
            <a:off x="447675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tângulo 81">
            <a:extLst>
              <a:ext uri="{FF2B5EF4-FFF2-40B4-BE49-F238E27FC236}">
                <a16:creationId xmlns="" xmlns:a16="http://schemas.microsoft.com/office/drawing/2014/main" id="{10722101-64B9-F69D-D842-7E6A52E93402}"/>
              </a:ext>
            </a:extLst>
          </p:cNvPr>
          <p:cNvSpPr/>
          <p:nvPr/>
        </p:nvSpPr>
        <p:spPr>
          <a:xfrm>
            <a:off x="3187702" y="8814736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3</a:t>
            </a:r>
          </a:p>
        </p:txBody>
      </p:sp>
      <p:sp>
        <p:nvSpPr>
          <p:cNvPr id="83" name="Retângulo 82">
            <a:extLst>
              <a:ext uri="{FF2B5EF4-FFF2-40B4-BE49-F238E27FC236}">
                <a16:creationId xmlns="" xmlns:a16="http://schemas.microsoft.com/office/drawing/2014/main" id="{A093BE88-5830-1373-087A-3DAC56DA661C}"/>
              </a:ext>
            </a:extLst>
          </p:cNvPr>
          <p:cNvSpPr/>
          <p:nvPr/>
        </p:nvSpPr>
        <p:spPr>
          <a:xfrm>
            <a:off x="3187701" y="9029048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4</a:t>
            </a:r>
          </a:p>
        </p:txBody>
      </p:sp>
      <p:sp>
        <p:nvSpPr>
          <p:cNvPr id="84" name="Retângulo 83">
            <a:extLst>
              <a:ext uri="{FF2B5EF4-FFF2-40B4-BE49-F238E27FC236}">
                <a16:creationId xmlns="" xmlns:a16="http://schemas.microsoft.com/office/drawing/2014/main" id="{54255489-0E34-B7F8-0788-8CBB60E67734}"/>
              </a:ext>
            </a:extLst>
          </p:cNvPr>
          <p:cNvSpPr/>
          <p:nvPr/>
        </p:nvSpPr>
        <p:spPr>
          <a:xfrm>
            <a:off x="3" y="8811878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85" name="Retângulo 84">
            <a:extLst>
              <a:ext uri="{FF2B5EF4-FFF2-40B4-BE49-F238E27FC236}">
                <a16:creationId xmlns="" xmlns:a16="http://schemas.microsoft.com/office/drawing/2014/main" id="{FFEC811E-F130-FF2E-C911-1D24986CC138}"/>
              </a:ext>
            </a:extLst>
          </p:cNvPr>
          <p:cNvSpPr/>
          <p:nvPr/>
        </p:nvSpPr>
        <p:spPr>
          <a:xfrm>
            <a:off x="2" y="9026190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2</a:t>
            </a:r>
          </a:p>
        </p:txBody>
      </p:sp>
      <p:sp>
        <p:nvSpPr>
          <p:cNvPr id="87" name="Retângulo 86">
            <a:extLst>
              <a:ext uri="{FF2B5EF4-FFF2-40B4-BE49-F238E27FC236}">
                <a16:creationId xmlns="" xmlns:a16="http://schemas.microsoft.com/office/drawing/2014/main" id="{5434AB6A-7B58-1516-3E8A-1A876CF0133C}"/>
              </a:ext>
            </a:extLst>
          </p:cNvPr>
          <p:cNvSpPr/>
          <p:nvPr/>
        </p:nvSpPr>
        <p:spPr>
          <a:xfrm>
            <a:off x="241301" y="9029048"/>
            <a:ext cx="2946410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8" name="Retângulo 87">
            <a:extLst>
              <a:ext uri="{FF2B5EF4-FFF2-40B4-BE49-F238E27FC236}">
                <a16:creationId xmlns="" xmlns:a16="http://schemas.microsoft.com/office/drawing/2014/main" id="{A481BB3E-04A3-BA5D-AFF1-5D83CC081F9E}"/>
              </a:ext>
            </a:extLst>
          </p:cNvPr>
          <p:cNvSpPr/>
          <p:nvPr/>
        </p:nvSpPr>
        <p:spPr>
          <a:xfrm>
            <a:off x="3428995" y="8814736"/>
            <a:ext cx="3428994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9" name="Retângulo 88">
            <a:extLst>
              <a:ext uri="{FF2B5EF4-FFF2-40B4-BE49-F238E27FC236}">
                <a16:creationId xmlns="" xmlns:a16="http://schemas.microsoft.com/office/drawing/2014/main" id="{99F0EC52-2B6F-DB64-E272-FAC1D46C7EEC}"/>
              </a:ext>
            </a:extLst>
          </p:cNvPr>
          <p:cNvSpPr/>
          <p:nvPr/>
        </p:nvSpPr>
        <p:spPr>
          <a:xfrm>
            <a:off x="3428994" y="9029048"/>
            <a:ext cx="3429008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cxnSp>
        <p:nvCxnSpPr>
          <p:cNvPr id="90" name="Conector reto 89">
            <a:extLst>
              <a:ext uri="{FF2B5EF4-FFF2-40B4-BE49-F238E27FC236}">
                <a16:creationId xmlns="" xmlns:a16="http://schemas.microsoft.com/office/drawing/2014/main" id="{E45992F5-F63C-1226-FF09-2A091922A9EE}"/>
              </a:ext>
            </a:extLst>
          </p:cNvPr>
          <p:cNvCxnSpPr>
            <a:cxnSpLocks/>
          </p:cNvCxnSpPr>
          <p:nvPr/>
        </p:nvCxnSpPr>
        <p:spPr>
          <a:xfrm>
            <a:off x="2413002" y="8596613"/>
            <a:ext cx="444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920E9360-29FA-47AC-8879-13F801A82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" y="94496"/>
            <a:ext cx="362988" cy="241991"/>
          </a:xfrm>
          <a:prstGeom prst="rect">
            <a:avLst/>
          </a:prstGeom>
        </p:spPr>
      </p:pic>
      <p:cxnSp>
        <p:nvCxnSpPr>
          <p:cNvPr id="2" name="Conector reto 1">
            <a:extLst>
              <a:ext uri="{FF2B5EF4-FFF2-40B4-BE49-F238E27FC236}">
                <a16:creationId xmlns="" xmlns:a16="http://schemas.microsoft.com/office/drawing/2014/main" id="{D2EC44B0-B60F-676D-A36F-64138346CE01}"/>
              </a:ext>
            </a:extLst>
          </p:cNvPr>
          <p:cNvCxnSpPr>
            <a:cxnSpLocks/>
          </p:cNvCxnSpPr>
          <p:nvPr/>
        </p:nvCxnSpPr>
        <p:spPr>
          <a:xfrm>
            <a:off x="2223426" y="2129791"/>
            <a:ext cx="80512" cy="64700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40887D53-5DE4-3045-C03D-C0A479631F69}"/>
              </a:ext>
            </a:extLst>
          </p:cNvPr>
          <p:cNvSpPr txBox="1"/>
          <p:nvPr/>
        </p:nvSpPr>
        <p:spPr>
          <a:xfrm>
            <a:off x="161925" y="2110740"/>
            <a:ext cx="2033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Para </a:t>
            </a:r>
            <a:r>
              <a:rPr lang="pt-BR" sz="800" dirty="0" smtClean="0">
                <a:latin typeface="Lato" panose="020F0502020204030203" pitchFamily="34" charset="0"/>
              </a:rPr>
              <a:t>fazer a Nota </a:t>
            </a:r>
            <a:r>
              <a:rPr lang="pt-BR" sz="800" dirty="0" err="1" smtClean="0">
                <a:latin typeface="Lato" panose="020F0502020204030203" pitchFamily="34" charset="0"/>
              </a:rPr>
              <a:t>Danfe</a:t>
            </a:r>
            <a:r>
              <a:rPr lang="pt-BR" sz="800" dirty="0" smtClean="0">
                <a:latin typeface="Lato" panose="020F0502020204030203" pitchFamily="34" charset="0"/>
              </a:rPr>
              <a:t> </a:t>
            </a:r>
            <a:r>
              <a:rPr lang="pt-BR" sz="800" dirty="0">
                <a:latin typeface="Lato" panose="020F0502020204030203" pitchFamily="34" charset="0"/>
              </a:rPr>
              <a:t>de um cliente, primeiro é necessário acessar o sistema </a:t>
            </a:r>
            <a:r>
              <a:rPr lang="pt-BR" sz="800" dirty="0" smtClean="0">
                <a:latin typeface="Lato" panose="020F0502020204030203" pitchFamily="34" charset="0"/>
              </a:rPr>
              <a:t>FLEX -DELTA </a:t>
            </a:r>
            <a:r>
              <a:rPr lang="pt-BR" sz="800" dirty="0">
                <a:latin typeface="Lato" panose="020F0502020204030203" pitchFamily="34" charset="0"/>
              </a:rPr>
              <a:t>e, </a:t>
            </a:r>
            <a:r>
              <a:rPr lang="pt-BR" sz="800" dirty="0" smtClean="0">
                <a:latin typeface="Lato" panose="020F0502020204030203" pitchFamily="34" charset="0"/>
              </a:rPr>
              <a:t>após entrar </a:t>
            </a:r>
            <a:r>
              <a:rPr lang="pt-BR" sz="800" dirty="0">
                <a:latin typeface="Lato" panose="020F0502020204030203" pitchFamily="34" charset="0"/>
              </a:rPr>
              <a:t>com seu login e senha, ir em </a:t>
            </a:r>
            <a:r>
              <a:rPr lang="pt-BR" sz="800" dirty="0" smtClean="0">
                <a:latin typeface="Lato" panose="020F0502020204030203" pitchFamily="34" charset="0"/>
              </a:rPr>
              <a:t>Movimentos </a:t>
            </a:r>
            <a:r>
              <a:rPr lang="pt-BR" sz="800" dirty="0">
                <a:latin typeface="Lato" panose="020F0502020204030203" pitchFamily="34" charset="0"/>
              </a:rPr>
              <a:t>&gt; </a:t>
            </a:r>
            <a:r>
              <a:rPr lang="pt-BR" sz="800" dirty="0" smtClean="0">
                <a:latin typeface="Lato" panose="020F0502020204030203" pitchFamily="34" charset="0"/>
              </a:rPr>
              <a:t>Lançar Documento </a:t>
            </a:r>
            <a:r>
              <a:rPr lang="pt-BR" sz="800" b="1" dirty="0" smtClean="0">
                <a:latin typeface="Lato" panose="020F0502020204030203" pitchFamily="34" charset="0"/>
              </a:rPr>
              <a:t>.</a:t>
            </a:r>
            <a:endParaRPr lang="pt-BR" sz="800" b="1" dirty="0">
              <a:latin typeface="Lato" panose="020F0502020204030203" pitchFamily="34" charset="0"/>
            </a:endParaRPr>
          </a:p>
        </p:txBody>
      </p:sp>
      <p:sp>
        <p:nvSpPr>
          <p:cNvPr id="71" name="CaixaDeTexto 70">
            <a:extLst>
              <a:ext uri="{FF2B5EF4-FFF2-40B4-BE49-F238E27FC236}">
                <a16:creationId xmlns="" xmlns:a16="http://schemas.microsoft.com/office/drawing/2014/main" id="{73D24838-4A76-157E-9500-6410556C0D82}"/>
              </a:ext>
            </a:extLst>
          </p:cNvPr>
          <p:cNvSpPr txBox="1"/>
          <p:nvPr/>
        </p:nvSpPr>
        <p:spPr>
          <a:xfrm>
            <a:off x="2404539" y="2150818"/>
            <a:ext cx="2028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00" dirty="0" smtClean="0">
              <a:latin typeface="Lato" panose="020F0502020204030203" pitchFamily="34" charset="0"/>
            </a:endParaRPr>
          </a:p>
          <a:p>
            <a:endParaRPr lang="pt-BR" sz="700" dirty="0">
              <a:latin typeface="Lato" panose="020F0502020204030203" pitchFamily="34" charset="0"/>
            </a:endParaRPr>
          </a:p>
        </p:txBody>
      </p:sp>
      <p:sp>
        <p:nvSpPr>
          <p:cNvPr id="57" name="Retângulo 56">
            <a:extLst>
              <a:ext uri="{FF2B5EF4-FFF2-40B4-BE49-F238E27FC236}">
                <a16:creationId xmlns="" xmlns:a16="http://schemas.microsoft.com/office/drawing/2014/main" id="{2CE146DA-C38C-789D-9A27-C3D5B5901CC4}"/>
              </a:ext>
            </a:extLst>
          </p:cNvPr>
          <p:cNvSpPr/>
          <p:nvPr/>
        </p:nvSpPr>
        <p:spPr>
          <a:xfrm>
            <a:off x="4543538" y="2175606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cxnSp>
        <p:nvCxnSpPr>
          <p:cNvPr id="66" name="Conector reto 65">
            <a:extLst>
              <a:ext uri="{FF2B5EF4-FFF2-40B4-BE49-F238E27FC236}">
                <a16:creationId xmlns="" xmlns:a16="http://schemas.microsoft.com/office/drawing/2014/main" id="{DEBDD4CD-1C8A-9E4F-491B-C9C2361AA79F}"/>
              </a:ext>
            </a:extLst>
          </p:cNvPr>
          <p:cNvCxnSpPr>
            <a:cxnSpLocks/>
          </p:cNvCxnSpPr>
          <p:nvPr/>
        </p:nvCxnSpPr>
        <p:spPr>
          <a:xfrm flipV="1">
            <a:off x="15497" y="6766688"/>
            <a:ext cx="6842503" cy="168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CaixaDeTexto 47">
            <a:extLst>
              <a:ext uri="{FF2B5EF4-FFF2-40B4-BE49-F238E27FC236}">
                <a16:creationId xmlns="" xmlns:a16="http://schemas.microsoft.com/office/drawing/2014/main" id="{BD880C07-0BF3-ADC0-7F60-1EFFFA175FB0}"/>
              </a:ext>
            </a:extLst>
          </p:cNvPr>
          <p:cNvSpPr txBox="1"/>
          <p:nvPr/>
        </p:nvSpPr>
        <p:spPr>
          <a:xfrm>
            <a:off x="5064463" y="3766256"/>
            <a:ext cx="650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800" b="1" dirty="0" smtClean="0">
              <a:solidFill>
                <a:srgbClr val="FF0000"/>
              </a:solidFill>
              <a:latin typeface="Lato" panose="020F0502020204030203" pitchFamily="34" charset="0"/>
            </a:endParaRPr>
          </a:p>
          <a:p>
            <a:endParaRPr lang="pt-BR" sz="800" b="1" dirty="0">
              <a:solidFill>
                <a:srgbClr val="FF0000"/>
              </a:solidFill>
              <a:latin typeface="Lato" panose="020F0502020204030203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C089B973-A231-D5FD-DDAF-D17D82F34FEF}"/>
              </a:ext>
            </a:extLst>
          </p:cNvPr>
          <p:cNvSpPr/>
          <p:nvPr/>
        </p:nvSpPr>
        <p:spPr>
          <a:xfrm>
            <a:off x="37095" y="217546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="" xmlns:a16="http://schemas.microsoft.com/office/drawing/2014/main" id="{F43E12BE-9B56-BB48-2BA3-6FCDC91AFC43}"/>
              </a:ext>
            </a:extLst>
          </p:cNvPr>
          <p:cNvSpPr/>
          <p:nvPr/>
        </p:nvSpPr>
        <p:spPr>
          <a:xfrm>
            <a:off x="2247054" y="2180589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="" xmlns:a16="http://schemas.microsoft.com/office/drawing/2014/main" id="{5C9C1D76-D0E4-7E21-53A3-D7ED126ECB58}"/>
              </a:ext>
            </a:extLst>
          </p:cNvPr>
          <p:cNvSpPr/>
          <p:nvPr/>
        </p:nvSpPr>
        <p:spPr>
          <a:xfrm>
            <a:off x="4565549" y="4538604"/>
            <a:ext cx="154510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6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FECC6CD4-2DC6-999B-A432-E3B5C68D198E}"/>
              </a:ext>
            </a:extLst>
          </p:cNvPr>
          <p:cNvSpPr txBox="1"/>
          <p:nvPr/>
        </p:nvSpPr>
        <p:spPr>
          <a:xfrm>
            <a:off x="4640939" y="4485766"/>
            <a:ext cx="2217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Clique em </a:t>
            </a:r>
            <a:r>
              <a:rPr lang="pt-BR" sz="800" dirty="0" smtClean="0">
                <a:latin typeface="Lato" panose="020F0502020204030203" pitchFamily="34" charset="0"/>
              </a:rPr>
              <a:t>Numero de Cupons” digita” e aperta “ENTER” Em seguida preenche todos os Dados do Cupom  e aperte “</a:t>
            </a:r>
            <a:r>
              <a:rPr lang="pt-BR" sz="800" dirty="0" err="1" smtClean="0">
                <a:latin typeface="Lato" panose="020F0502020204030203" pitchFamily="34" charset="0"/>
              </a:rPr>
              <a:t>Enter</a:t>
            </a:r>
            <a:r>
              <a:rPr lang="pt-BR" sz="800" dirty="0" smtClean="0">
                <a:latin typeface="Lato" panose="020F0502020204030203" pitchFamily="34" charset="0"/>
              </a:rPr>
              <a:t>”Código </a:t>
            </a:r>
            <a:r>
              <a:rPr lang="pt-BR" sz="800" dirty="0" smtClean="0">
                <a:latin typeface="Lato" panose="020F0502020204030203" pitchFamily="34" charset="0"/>
              </a:rPr>
              <a:t>PDV é o numero do caixa. </a:t>
            </a:r>
            <a:endParaRPr lang="pt-BR" sz="800" b="1" dirty="0">
              <a:latin typeface="Lato" panose="020F0502020204030203" pitchFamily="34" charset="0"/>
            </a:endParaRPr>
          </a:p>
        </p:txBody>
      </p:sp>
      <p:cxnSp>
        <p:nvCxnSpPr>
          <p:cNvPr id="25" name="Conector reto 24">
            <a:extLst>
              <a:ext uri="{FF2B5EF4-FFF2-40B4-BE49-F238E27FC236}">
                <a16:creationId xmlns="" xmlns:a16="http://schemas.microsoft.com/office/drawing/2014/main" id="{E3624B38-8D6E-496B-729C-F42872CD2FC7}"/>
              </a:ext>
            </a:extLst>
          </p:cNvPr>
          <p:cNvCxnSpPr>
            <a:cxnSpLocks/>
          </p:cNvCxnSpPr>
          <p:nvPr/>
        </p:nvCxnSpPr>
        <p:spPr>
          <a:xfrm>
            <a:off x="4495153" y="2124075"/>
            <a:ext cx="87453" cy="64693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Retângulo 61">
            <a:extLst>
              <a:ext uri="{FF2B5EF4-FFF2-40B4-BE49-F238E27FC236}">
                <a16:creationId xmlns="" xmlns:a16="http://schemas.microsoft.com/office/drawing/2014/main" id="{FB168F96-F4BE-2C2B-0604-20AA33430A48}"/>
              </a:ext>
            </a:extLst>
          </p:cNvPr>
          <p:cNvSpPr/>
          <p:nvPr/>
        </p:nvSpPr>
        <p:spPr>
          <a:xfrm>
            <a:off x="15725" y="686270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7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="" xmlns:a16="http://schemas.microsoft.com/office/drawing/2014/main" id="{973F5566-3710-0505-32F1-7C0340ED0172}"/>
              </a:ext>
            </a:extLst>
          </p:cNvPr>
          <p:cNvSpPr txBox="1"/>
          <p:nvPr/>
        </p:nvSpPr>
        <p:spPr>
          <a:xfrm>
            <a:off x="121469" y="6786892"/>
            <a:ext cx="2151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Aparecera os itens do cupom e o valor,  confirme as informações, do lado direito,clique em “Finalizar” .</a:t>
            </a:r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73" name="Retângulo 72">
            <a:extLst>
              <a:ext uri="{FF2B5EF4-FFF2-40B4-BE49-F238E27FC236}">
                <a16:creationId xmlns="" xmlns:a16="http://schemas.microsoft.com/office/drawing/2014/main" id="{3B24B43E-6E64-B289-4B45-C340ED968567}"/>
              </a:ext>
            </a:extLst>
          </p:cNvPr>
          <p:cNvSpPr/>
          <p:nvPr/>
        </p:nvSpPr>
        <p:spPr>
          <a:xfrm>
            <a:off x="39269" y="4546224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4</a:t>
            </a:r>
          </a:p>
        </p:txBody>
      </p:sp>
      <p:sp>
        <p:nvSpPr>
          <p:cNvPr id="91" name="CaixaDeTexto 90">
            <a:extLst>
              <a:ext uri="{FF2B5EF4-FFF2-40B4-BE49-F238E27FC236}">
                <a16:creationId xmlns="" xmlns:a16="http://schemas.microsoft.com/office/drawing/2014/main" id="{F03F8DD9-5882-BE83-E37D-FF8CF62EC022}"/>
              </a:ext>
            </a:extLst>
          </p:cNvPr>
          <p:cNvSpPr txBox="1"/>
          <p:nvPr/>
        </p:nvSpPr>
        <p:spPr>
          <a:xfrm>
            <a:off x="125389" y="4502911"/>
            <a:ext cx="2110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Em cliente aperte “</a:t>
            </a:r>
            <a:r>
              <a:rPr lang="pt-BR" sz="800" dirty="0" err="1" smtClean="0">
                <a:latin typeface="Lato" panose="020F0502020204030203" pitchFamily="34" charset="0"/>
              </a:rPr>
              <a:t>Enter</a:t>
            </a:r>
            <a:r>
              <a:rPr lang="pt-BR" sz="800" dirty="0" smtClean="0">
                <a:latin typeface="Lato" panose="020F0502020204030203" pitchFamily="34" charset="0"/>
              </a:rPr>
              <a:t>”, </a:t>
            </a:r>
            <a:r>
              <a:rPr lang="pt-BR" sz="800" dirty="0" smtClean="0">
                <a:latin typeface="Lato" panose="020F0502020204030203" pitchFamily="34" charset="0"/>
              </a:rPr>
              <a:t>em seguida vai abrir a tela para digitar CNPJ/CPF, e depois “</a:t>
            </a:r>
            <a:r>
              <a:rPr lang="pt-BR" sz="800" dirty="0" err="1" smtClean="0">
                <a:latin typeface="Lato" panose="020F0502020204030203" pitchFamily="34" charset="0"/>
              </a:rPr>
              <a:t>Enter</a:t>
            </a:r>
            <a:r>
              <a:rPr lang="pt-BR" sz="800" dirty="0" smtClean="0">
                <a:latin typeface="Lato" panose="020F0502020204030203" pitchFamily="34" charset="0"/>
              </a:rPr>
              <a:t>”</a:t>
            </a:r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103" name="Retângulo 102">
            <a:extLst>
              <a:ext uri="{FF2B5EF4-FFF2-40B4-BE49-F238E27FC236}">
                <a16:creationId xmlns="" xmlns:a16="http://schemas.microsoft.com/office/drawing/2014/main" id="{8BCF90A6-122E-D3ED-70C9-2EF9A01527FD}"/>
              </a:ext>
            </a:extLst>
          </p:cNvPr>
          <p:cNvSpPr/>
          <p:nvPr/>
        </p:nvSpPr>
        <p:spPr>
          <a:xfrm>
            <a:off x="2340509" y="4553844"/>
            <a:ext cx="154510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5</a:t>
            </a:r>
          </a:p>
        </p:txBody>
      </p:sp>
      <p:sp>
        <p:nvSpPr>
          <p:cNvPr id="118" name="Retângulo 117">
            <a:extLst>
              <a:ext uri="{FF2B5EF4-FFF2-40B4-BE49-F238E27FC236}">
                <a16:creationId xmlns="" xmlns:a16="http://schemas.microsoft.com/office/drawing/2014/main" id="{D37EB2EA-F79F-4EF0-78CD-227EE43F21FF}"/>
              </a:ext>
            </a:extLst>
          </p:cNvPr>
          <p:cNvSpPr/>
          <p:nvPr/>
        </p:nvSpPr>
        <p:spPr>
          <a:xfrm>
            <a:off x="2309345" y="685508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8</a:t>
            </a:r>
          </a:p>
        </p:txBody>
      </p:sp>
      <p:sp>
        <p:nvSpPr>
          <p:cNvPr id="134" name="CaixaDeTexto 133">
            <a:extLst>
              <a:ext uri="{FF2B5EF4-FFF2-40B4-BE49-F238E27FC236}">
                <a16:creationId xmlns="" xmlns:a16="http://schemas.microsoft.com/office/drawing/2014/main" id="{603B1F7F-7EDA-4667-0D31-D4C6EAADA5C9}"/>
              </a:ext>
            </a:extLst>
          </p:cNvPr>
          <p:cNvSpPr txBox="1"/>
          <p:nvPr/>
        </p:nvSpPr>
        <p:spPr>
          <a:xfrm>
            <a:off x="2396483" y="6795864"/>
            <a:ext cx="2309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Verifique </a:t>
            </a:r>
            <a:r>
              <a:rPr lang="pt-BR" sz="800" dirty="0" smtClean="0">
                <a:latin typeface="Lato" panose="020F0502020204030203" pitchFamily="34" charset="0"/>
              </a:rPr>
              <a:t>os dados do cliente e aperta “ENTER”.</a:t>
            </a:r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147" name="Retângulo 146">
            <a:extLst>
              <a:ext uri="{FF2B5EF4-FFF2-40B4-BE49-F238E27FC236}">
                <a16:creationId xmlns="" xmlns:a16="http://schemas.microsoft.com/office/drawing/2014/main" id="{B8FA8D50-D004-EE77-B356-588F17608B9F}"/>
              </a:ext>
            </a:extLst>
          </p:cNvPr>
          <p:cNvSpPr/>
          <p:nvPr/>
        </p:nvSpPr>
        <p:spPr>
          <a:xfrm>
            <a:off x="4605829" y="6838546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9</a:t>
            </a:r>
          </a:p>
        </p:txBody>
      </p:sp>
      <p:sp>
        <p:nvSpPr>
          <p:cNvPr id="148" name="CaixaDeTexto 147">
            <a:extLst>
              <a:ext uri="{FF2B5EF4-FFF2-40B4-BE49-F238E27FC236}">
                <a16:creationId xmlns="" xmlns:a16="http://schemas.microsoft.com/office/drawing/2014/main" id="{18EEA599-63BC-F25D-73FB-7EDA1F5E824D}"/>
              </a:ext>
            </a:extLst>
          </p:cNvPr>
          <p:cNvSpPr txBox="1"/>
          <p:nvPr/>
        </p:nvSpPr>
        <p:spPr>
          <a:xfrm>
            <a:off x="4692967" y="6779327"/>
            <a:ext cx="2309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Finalização da Nota clique em “SIM” para confirmar, depois “OK” em seguida imprimir e “ENTER” para enviar por email</a:t>
            </a:r>
            <a:endParaRPr lang="pt-BR" sz="800" dirty="0">
              <a:latin typeface="Lato" panose="020F05020202040302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538" y="2857500"/>
            <a:ext cx="795337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7263" y="2867025"/>
            <a:ext cx="1085850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16143" y="5049299"/>
            <a:ext cx="2202681" cy="155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48201" y="5153027"/>
            <a:ext cx="1857375" cy="27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43438" y="5872164"/>
            <a:ext cx="2152650" cy="54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0" y="2819993"/>
            <a:ext cx="2119313" cy="149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95813" y="2681288"/>
            <a:ext cx="2157411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592638" y="3395663"/>
            <a:ext cx="99377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9063" y="4972051"/>
            <a:ext cx="2076449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962" y="5714999"/>
            <a:ext cx="2119313" cy="100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5508" y="7290079"/>
            <a:ext cx="2142010" cy="123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350581" y="7229213"/>
            <a:ext cx="2084149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" name="CaixaDeTexto 91"/>
          <p:cNvSpPr txBox="1"/>
          <p:nvPr/>
        </p:nvSpPr>
        <p:spPr>
          <a:xfrm>
            <a:off x="2566988" y="4552951"/>
            <a:ext cx="190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4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52962" y="7277886"/>
            <a:ext cx="971551" cy="53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841023" y="7254911"/>
            <a:ext cx="876300" cy="50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795839" y="8001794"/>
            <a:ext cx="1876424" cy="484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6" name="CaixaDeTexto 85"/>
          <p:cNvSpPr txBox="1"/>
          <p:nvPr/>
        </p:nvSpPr>
        <p:spPr>
          <a:xfrm>
            <a:off x="2462213" y="2195513"/>
            <a:ext cx="1957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3" name="CaixaDeTexto 92"/>
          <p:cNvSpPr txBox="1"/>
          <p:nvPr/>
        </p:nvSpPr>
        <p:spPr>
          <a:xfrm>
            <a:off x="2362252" y="2119627"/>
            <a:ext cx="20668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Selecionar NF sobre Cupom para Cliente; </a:t>
            </a:r>
            <a:r>
              <a:rPr lang="pt-BR" sz="800" dirty="0" smtClean="0">
                <a:solidFill>
                  <a:srgbClr val="FF0000"/>
                </a:solidFill>
                <a:latin typeface="Lato" panose="020F0502020204030203" pitchFamily="34" charset="0"/>
              </a:rPr>
              <a:t>código 4003 </a:t>
            </a:r>
            <a:r>
              <a:rPr lang="pt-BR" sz="800" dirty="0" smtClean="0">
                <a:latin typeface="Lato" panose="020F0502020204030203" pitchFamily="34" charset="0"/>
              </a:rPr>
              <a:t>e apertar </a:t>
            </a:r>
            <a:r>
              <a:rPr lang="pt-BR" sz="800" dirty="0" smtClean="0">
                <a:latin typeface="Lato" panose="020F0502020204030203" pitchFamily="34" charset="0"/>
              </a:rPr>
              <a:t>“</a:t>
            </a:r>
            <a:r>
              <a:rPr lang="pt-BR" sz="800" dirty="0" err="1" smtClean="0">
                <a:latin typeface="Lato" panose="020F0502020204030203" pitchFamily="34" charset="0"/>
              </a:rPr>
              <a:t>Enter</a:t>
            </a:r>
            <a:r>
              <a:rPr lang="pt-BR" sz="800" dirty="0" smtClean="0">
                <a:latin typeface="Lato" panose="020F0502020204030203" pitchFamily="34" charset="0"/>
              </a:rPr>
              <a:t>.” </a:t>
            </a:r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94" name="CaixaDeTexto 93"/>
          <p:cNvSpPr txBox="1"/>
          <p:nvPr/>
        </p:nvSpPr>
        <p:spPr>
          <a:xfrm>
            <a:off x="4636895" y="2143962"/>
            <a:ext cx="2097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 Confere a unidade (loja) ,seleciona a forma de </a:t>
            </a:r>
            <a:r>
              <a:rPr lang="pt-BR" sz="800" dirty="0" err="1" smtClean="0">
                <a:latin typeface="Lato" panose="020F0502020204030203" pitchFamily="34" charset="0"/>
              </a:rPr>
              <a:t>pagto</a:t>
            </a:r>
            <a:r>
              <a:rPr lang="pt-BR" sz="800" dirty="0" smtClean="0">
                <a:latin typeface="Lato" panose="020F0502020204030203" pitchFamily="34" charset="0"/>
              </a:rPr>
              <a:t> e sempre aperte “</a:t>
            </a:r>
            <a:r>
              <a:rPr lang="pt-BR" sz="800" dirty="0" err="1" smtClean="0">
                <a:latin typeface="Lato" panose="020F0502020204030203" pitchFamily="34" charset="0"/>
              </a:rPr>
              <a:t>Enter</a:t>
            </a:r>
            <a:r>
              <a:rPr lang="pt-BR" sz="800" dirty="0" smtClean="0">
                <a:latin typeface="Lato" panose="020F0502020204030203" pitchFamily="34" charset="0"/>
              </a:rPr>
              <a:t>” </a:t>
            </a:r>
            <a:r>
              <a:rPr lang="pt-BR" sz="800" dirty="0" smtClean="0">
                <a:latin typeface="Lato" panose="020F0502020204030203" pitchFamily="34" charset="0"/>
              </a:rPr>
              <a:t>para confirmar. </a:t>
            </a:r>
          </a:p>
        </p:txBody>
      </p:sp>
      <p:sp>
        <p:nvSpPr>
          <p:cNvPr id="95" name="CaixaDeTexto 94"/>
          <p:cNvSpPr txBox="1"/>
          <p:nvPr/>
        </p:nvSpPr>
        <p:spPr>
          <a:xfrm>
            <a:off x="2466242" y="4491876"/>
            <a:ext cx="1852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Com os dados do cupom fiscal; clique do lado direito em “Incluir Cupons”</a:t>
            </a:r>
          </a:p>
        </p:txBody>
      </p:sp>
      <p:sp>
        <p:nvSpPr>
          <p:cNvPr id="100" name="Seta para a direita 99"/>
          <p:cNvSpPr/>
          <p:nvPr/>
        </p:nvSpPr>
        <p:spPr>
          <a:xfrm rot="8883887">
            <a:off x="896371" y="5750598"/>
            <a:ext cx="538303" cy="6019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1" name="CaixaDeTexto 100"/>
          <p:cNvSpPr txBox="1"/>
          <p:nvPr/>
        </p:nvSpPr>
        <p:spPr>
          <a:xfrm>
            <a:off x="1313978" y="5552029"/>
            <a:ext cx="6953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CNPJ/CPF</a:t>
            </a:r>
          </a:p>
        </p:txBody>
      </p:sp>
      <p:sp>
        <p:nvSpPr>
          <p:cNvPr id="104" name="Quadro 103"/>
          <p:cNvSpPr/>
          <p:nvPr/>
        </p:nvSpPr>
        <p:spPr>
          <a:xfrm>
            <a:off x="4260500" y="5198034"/>
            <a:ext cx="237707" cy="77352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7" name="CaixaDeTexto 96"/>
          <p:cNvSpPr txBox="1"/>
          <p:nvPr/>
        </p:nvSpPr>
        <p:spPr>
          <a:xfrm>
            <a:off x="291402" y="1673050"/>
            <a:ext cx="21804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dk1"/>
                </a:solidFill>
              </a:rPr>
              <a:t>Cupom Fiscal</a:t>
            </a:r>
          </a:p>
          <a:p>
            <a:endParaRPr lang="pt-BR" sz="1000" dirty="0" smtClean="0">
              <a:solidFill>
                <a:schemeClr val="dk1"/>
              </a:solidFill>
            </a:endParaRPr>
          </a:p>
          <a:p>
            <a:endParaRPr lang="pt-BR" sz="1000" dirty="0">
              <a:solidFill>
                <a:schemeClr val="dk1"/>
              </a:solidFill>
            </a:endParaRPr>
          </a:p>
        </p:txBody>
      </p:sp>
      <p:sp>
        <p:nvSpPr>
          <p:cNvPr id="98" name="CaixaDeTexto 97"/>
          <p:cNvSpPr txBox="1"/>
          <p:nvPr/>
        </p:nvSpPr>
        <p:spPr>
          <a:xfrm>
            <a:off x="3818374" y="1512277"/>
            <a:ext cx="13213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dk1"/>
                </a:solidFill>
              </a:rPr>
              <a:t>Impressora</a:t>
            </a:r>
            <a:endParaRPr lang="pt-BR" sz="1000" dirty="0">
              <a:solidFill>
                <a:schemeClr val="dk1"/>
              </a:solidFill>
            </a:endParaRPr>
          </a:p>
        </p:txBody>
      </p:sp>
      <p:sp>
        <p:nvSpPr>
          <p:cNvPr id="102" name="Quadro 101"/>
          <p:cNvSpPr/>
          <p:nvPr/>
        </p:nvSpPr>
        <p:spPr>
          <a:xfrm>
            <a:off x="1981198" y="8018271"/>
            <a:ext cx="237707" cy="77352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5" name="Quadro 104"/>
          <p:cNvSpPr/>
          <p:nvPr/>
        </p:nvSpPr>
        <p:spPr>
          <a:xfrm>
            <a:off x="5052644" y="7646795"/>
            <a:ext cx="237707" cy="70339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6" name="Quadro 105"/>
          <p:cNvSpPr/>
          <p:nvPr/>
        </p:nvSpPr>
        <p:spPr>
          <a:xfrm>
            <a:off x="6235000" y="7599589"/>
            <a:ext cx="237707" cy="77352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7" name="CaixaDeTexto 106"/>
          <p:cNvSpPr txBox="1"/>
          <p:nvPr/>
        </p:nvSpPr>
        <p:spPr>
          <a:xfrm>
            <a:off x="266280" y="8802356"/>
            <a:ext cx="21101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dk1"/>
                </a:solidFill>
              </a:rPr>
              <a:t>Nota </a:t>
            </a:r>
            <a:r>
              <a:rPr lang="pt-BR" sz="1000" dirty="0" err="1" smtClean="0">
                <a:solidFill>
                  <a:schemeClr val="dk1"/>
                </a:solidFill>
              </a:rPr>
              <a:t>Danfe</a:t>
            </a:r>
            <a:r>
              <a:rPr lang="pt-BR" sz="1000" dirty="0" smtClean="0">
                <a:solidFill>
                  <a:schemeClr val="dk1"/>
                </a:solidFill>
              </a:rPr>
              <a:t> para o cliente</a:t>
            </a:r>
            <a:endParaRPr lang="pt-BR" sz="1000" dirty="0">
              <a:solidFill>
                <a:schemeClr val="dk1"/>
              </a:solidFill>
            </a:endParaRPr>
          </a:p>
        </p:txBody>
      </p:sp>
      <p:sp>
        <p:nvSpPr>
          <p:cNvPr id="108" name="CaixaDeTexto 107"/>
          <p:cNvSpPr txBox="1"/>
          <p:nvPr/>
        </p:nvSpPr>
        <p:spPr>
          <a:xfrm>
            <a:off x="411983" y="9455499"/>
            <a:ext cx="11505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dk1"/>
                </a:solidFill>
              </a:rPr>
              <a:t>RESPONSÁVEL</a:t>
            </a:r>
            <a:endParaRPr lang="pt-BR" sz="1000" dirty="0">
              <a:solidFill>
                <a:schemeClr val="dk1"/>
              </a:solidFill>
            </a:endParaRPr>
          </a:p>
        </p:txBody>
      </p:sp>
      <p:sp>
        <p:nvSpPr>
          <p:cNvPr id="110" name="CaixaDeTexto 109"/>
          <p:cNvSpPr txBox="1"/>
          <p:nvPr/>
        </p:nvSpPr>
        <p:spPr>
          <a:xfrm>
            <a:off x="3049674" y="9455500"/>
            <a:ext cx="12459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dk1"/>
                </a:solidFill>
              </a:rPr>
              <a:t>LIDER</a:t>
            </a:r>
          </a:p>
        </p:txBody>
      </p:sp>
      <p:sp>
        <p:nvSpPr>
          <p:cNvPr id="111" name="CaixaDeTexto 110"/>
          <p:cNvSpPr txBox="1"/>
          <p:nvPr/>
        </p:nvSpPr>
        <p:spPr>
          <a:xfrm>
            <a:off x="5169877" y="9480619"/>
            <a:ext cx="929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dk1"/>
                </a:solidFill>
              </a:rPr>
              <a:t>SIM</a:t>
            </a:r>
          </a:p>
        </p:txBody>
      </p:sp>
    </p:spTree>
    <p:extLst>
      <p:ext uri="{BB962C8B-B14F-4D97-AF65-F5344CB8AC3E}">
        <p14:creationId xmlns="" xmlns:p14="http://schemas.microsoft.com/office/powerpoint/2010/main" val="1459260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18879</TotalTime>
  <Words>296</Words>
  <Application>Microsoft Office PowerPoint</Application>
  <PresentationFormat>Papel A4 (210 x 297 mm)</PresentationFormat>
  <Paragraphs>61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Silva</dc:creator>
  <cp:lastModifiedBy>Micro</cp:lastModifiedBy>
  <cp:revision>92</cp:revision>
  <cp:lastPrinted>2025-07-30T13:53:15Z</cp:lastPrinted>
  <dcterms:created xsi:type="dcterms:W3CDTF">2022-10-16T23:11:18Z</dcterms:created>
  <dcterms:modified xsi:type="dcterms:W3CDTF">2026-06-30T16:12:47Z</dcterms:modified>
</cp:coreProperties>
</file>