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6" r:id="rId2"/>
  </p:sldIdLst>
  <p:sldSz cx="6858000" cy="9906000" type="A4"/>
  <p:notesSz cx="6669088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Seção sem Título" id="{9D2A7922-36E3-4949-90EF-A6F842BF5739}">
          <p14:sldIdLst>
            <p14:sldId id="256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a Vitoria Da Silva" initials="AVDS" lastIdx="1" clrIdx="0">
    <p:extLst>
      <p:ext uri="{19B8F6BF-5375-455C-9EA6-DF929625EA0E}">
        <p15:presenceInfo xmlns:p15="http://schemas.microsoft.com/office/powerpoint/2012/main" xmlns="" userId="S-1-5-21-1553866777-2745702081-2169388664-156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34559" autoAdjust="0"/>
    <p:restoredTop sz="86441" autoAdjust="0"/>
  </p:normalViewPr>
  <p:slideViewPr>
    <p:cSldViewPr snapToGrid="0">
      <p:cViewPr>
        <p:scale>
          <a:sx n="100" d="100"/>
          <a:sy n="100" d="100"/>
        </p:scale>
        <p:origin x="-1872" y="-90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21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C9059C-BD74-43C7-A0FF-3BA5694EBD93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176463" y="1241425"/>
            <a:ext cx="231616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C6E93E-B39E-44ED-BDD6-6165048ADE4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69667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6E93E-B39E-44ED-BDD6-6165048ADE47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188199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728577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873302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895448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205545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70597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9768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9635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338235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99242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722437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003575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523355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57B692E9-B35E-AE42-7E6C-0417C2EB6DFB}"/>
              </a:ext>
            </a:extLst>
          </p:cNvPr>
          <p:cNvSpPr/>
          <p:nvPr/>
        </p:nvSpPr>
        <p:spPr>
          <a:xfrm>
            <a:off x="-1778" y="-170"/>
            <a:ext cx="6858000" cy="9906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97C68C69-F450-9012-DF88-C9B24AB46AA5}"/>
              </a:ext>
            </a:extLst>
          </p:cNvPr>
          <p:cNvSpPr/>
          <p:nvPr/>
        </p:nvSpPr>
        <p:spPr>
          <a:xfrm>
            <a:off x="393982" y="0"/>
            <a:ext cx="825217" cy="4267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GRUPO MONTEKALI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82DA2753-AA8F-5CC2-65D7-28D1706F4C0B}"/>
              </a:ext>
            </a:extLst>
          </p:cNvPr>
          <p:cNvSpPr/>
          <p:nvPr/>
        </p:nvSpPr>
        <p:spPr>
          <a:xfrm>
            <a:off x="-1" y="423863"/>
            <a:ext cx="12192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 smtClean="0"/>
              <a:t>Atividade:</a:t>
            </a:r>
            <a:endParaRPr lang="pt-BR" sz="1000" b="1" dirty="0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xmlns="" id="{875DD7A7-AD83-87BC-8738-C35C9A09FF65}"/>
              </a:ext>
            </a:extLst>
          </p:cNvPr>
          <p:cNvSpPr/>
          <p:nvPr/>
        </p:nvSpPr>
        <p:spPr>
          <a:xfrm>
            <a:off x="0" y="1067753"/>
            <a:ext cx="12192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Criado em: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xmlns="" id="{FB7B3B3D-01B1-E62C-8E11-10F3F2FC36B2}"/>
              </a:ext>
            </a:extLst>
          </p:cNvPr>
          <p:cNvSpPr/>
          <p:nvPr/>
        </p:nvSpPr>
        <p:spPr>
          <a:xfrm>
            <a:off x="-1" y="1282065"/>
            <a:ext cx="68580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/>
              <a:t>MATERIAIS NECESSÁRIOS DE ENTRADA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xmlns="" id="{EEC0854C-401F-BA4D-0C06-62762973522F}"/>
              </a:ext>
            </a:extLst>
          </p:cNvPr>
          <p:cNvSpPr/>
          <p:nvPr/>
        </p:nvSpPr>
        <p:spPr>
          <a:xfrm>
            <a:off x="1" y="1498283"/>
            <a:ext cx="2921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1</a:t>
            </a:r>
            <a:endParaRPr lang="pt-BR" sz="1400" dirty="0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xmlns="" id="{165CF4BD-E54F-B08E-89DF-E72EE469B120}"/>
              </a:ext>
            </a:extLst>
          </p:cNvPr>
          <p:cNvSpPr/>
          <p:nvPr/>
        </p:nvSpPr>
        <p:spPr>
          <a:xfrm>
            <a:off x="1" y="1703070"/>
            <a:ext cx="2921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2</a:t>
            </a:r>
            <a:endParaRPr lang="pt-BR" sz="1400" dirty="0"/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xmlns="" id="{62AE30DB-8465-4035-686D-0DF8EB03A4FD}"/>
              </a:ext>
            </a:extLst>
          </p:cNvPr>
          <p:cNvSpPr/>
          <p:nvPr/>
        </p:nvSpPr>
        <p:spPr>
          <a:xfrm>
            <a:off x="0" y="1913573"/>
            <a:ext cx="68580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/>
              <a:t>PASSO A PASSO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xmlns="" id="{076361FD-0963-8F7A-F6BC-F213C97DE1B5}"/>
              </a:ext>
            </a:extLst>
          </p:cNvPr>
          <p:cNvSpPr/>
          <p:nvPr/>
        </p:nvSpPr>
        <p:spPr>
          <a:xfrm>
            <a:off x="-1" y="852488"/>
            <a:ext cx="12192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Responsável: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xmlns="" id="{AAFBCD4C-4837-B368-F919-0E99B31AE738}"/>
              </a:ext>
            </a:extLst>
          </p:cNvPr>
          <p:cNvSpPr/>
          <p:nvPr/>
        </p:nvSpPr>
        <p:spPr>
          <a:xfrm>
            <a:off x="0" y="637223"/>
            <a:ext cx="12192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 smtClean="0"/>
              <a:t>Setor:</a:t>
            </a:r>
            <a:endParaRPr lang="pt-BR" sz="1000" b="1" dirty="0"/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xmlns="" id="{FDA278ED-CCBD-FF6B-2D62-5021D899C300}"/>
              </a:ext>
            </a:extLst>
          </p:cNvPr>
          <p:cNvSpPr/>
          <p:nvPr/>
        </p:nvSpPr>
        <p:spPr>
          <a:xfrm>
            <a:off x="3429000" y="1497330"/>
            <a:ext cx="2921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3</a:t>
            </a: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xmlns="" id="{FDED2F20-D449-EFD1-74DF-F5268AC50EFD}"/>
              </a:ext>
            </a:extLst>
          </p:cNvPr>
          <p:cNvSpPr/>
          <p:nvPr/>
        </p:nvSpPr>
        <p:spPr>
          <a:xfrm>
            <a:off x="3429000" y="1704975"/>
            <a:ext cx="2921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4</a:t>
            </a:r>
            <a:endParaRPr lang="pt-BR" sz="1400" dirty="0"/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xmlns="" id="{4CCC0A98-FC7C-39B2-4EDA-4A18BB23D905}"/>
              </a:ext>
            </a:extLst>
          </p:cNvPr>
          <p:cNvSpPr/>
          <p:nvPr/>
        </p:nvSpPr>
        <p:spPr>
          <a:xfrm>
            <a:off x="292101" y="1498283"/>
            <a:ext cx="313689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/>
              <a:t>Computador com acesso à internet</a:t>
            </a: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xmlns="" id="{66FBBD75-9656-0E8C-1DA0-8405437B48C2}"/>
              </a:ext>
            </a:extLst>
          </p:cNvPr>
          <p:cNvSpPr/>
          <p:nvPr/>
        </p:nvSpPr>
        <p:spPr>
          <a:xfrm>
            <a:off x="292101" y="1705928"/>
            <a:ext cx="313689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xmlns="" id="{DAE49047-0DBC-93DC-BA08-44E74598A705}"/>
              </a:ext>
            </a:extLst>
          </p:cNvPr>
          <p:cNvSpPr/>
          <p:nvPr/>
        </p:nvSpPr>
        <p:spPr>
          <a:xfrm>
            <a:off x="3721101" y="1495425"/>
            <a:ext cx="31369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xmlns="" id="{49440D49-B2FC-FD5E-9547-D9654F136017}"/>
              </a:ext>
            </a:extLst>
          </p:cNvPr>
          <p:cNvSpPr/>
          <p:nvPr/>
        </p:nvSpPr>
        <p:spPr>
          <a:xfrm>
            <a:off x="3721101" y="1703070"/>
            <a:ext cx="31369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xmlns="" id="{4BC29C1D-0D40-6B80-8472-BD3539C3E756}"/>
              </a:ext>
            </a:extLst>
          </p:cNvPr>
          <p:cNvSpPr/>
          <p:nvPr/>
        </p:nvSpPr>
        <p:spPr>
          <a:xfrm>
            <a:off x="1219196" y="422908"/>
            <a:ext cx="3943349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 smtClean="0"/>
              <a:t>Como fazer nota de devolução</a:t>
            </a:r>
            <a:endParaRPr lang="pt-BR" sz="1200" b="1" dirty="0"/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xmlns="" id="{652F6960-D379-923F-073C-327A882B5637}"/>
              </a:ext>
            </a:extLst>
          </p:cNvPr>
          <p:cNvSpPr/>
          <p:nvPr/>
        </p:nvSpPr>
        <p:spPr>
          <a:xfrm>
            <a:off x="1219197" y="636268"/>
            <a:ext cx="3943349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dirty="0" smtClean="0"/>
              <a:t>Frente de caixa</a:t>
            </a:r>
            <a:endParaRPr lang="pt-BR" sz="1000" dirty="0"/>
          </a:p>
        </p:txBody>
      </p:sp>
      <p:sp>
        <p:nvSpPr>
          <p:cNvPr id="35" name="Retângulo 34">
            <a:extLst>
              <a:ext uri="{FF2B5EF4-FFF2-40B4-BE49-F238E27FC236}">
                <a16:creationId xmlns:a16="http://schemas.microsoft.com/office/drawing/2014/main" xmlns="" id="{8651DE63-F026-B57A-7B9F-472241FC2795}"/>
              </a:ext>
            </a:extLst>
          </p:cNvPr>
          <p:cNvSpPr/>
          <p:nvPr/>
        </p:nvSpPr>
        <p:spPr>
          <a:xfrm>
            <a:off x="1219196" y="1907"/>
            <a:ext cx="3943350" cy="4248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00" b="1" dirty="0"/>
              <a:t>Procedimento Operacional </a:t>
            </a:r>
            <a:r>
              <a:rPr lang="pt-BR" sz="1400" b="1" dirty="0" smtClean="0"/>
              <a:t>Padrão</a:t>
            </a:r>
            <a:endParaRPr lang="pt-BR" sz="1400" b="1" dirty="0"/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xmlns="" id="{767D1ECE-7969-1161-6D56-6D797A86F2F1}"/>
              </a:ext>
            </a:extLst>
          </p:cNvPr>
          <p:cNvSpPr/>
          <p:nvPr/>
        </p:nvSpPr>
        <p:spPr>
          <a:xfrm>
            <a:off x="5162550" y="3809"/>
            <a:ext cx="979167" cy="207645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Controle:</a:t>
            </a:r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xmlns="" id="{81539C21-5507-C1AC-2811-0C36B65164A7}"/>
              </a:ext>
            </a:extLst>
          </p:cNvPr>
          <p:cNvSpPr/>
          <p:nvPr/>
        </p:nvSpPr>
        <p:spPr>
          <a:xfrm>
            <a:off x="6141719" y="3810"/>
            <a:ext cx="71627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 smtClean="0"/>
              <a:t>TP-001</a:t>
            </a:r>
            <a:endParaRPr lang="pt-BR" sz="1000" dirty="0"/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xmlns="" id="{7E936E81-E638-4BC1-6829-AD33FD95B66F}"/>
              </a:ext>
            </a:extLst>
          </p:cNvPr>
          <p:cNvSpPr/>
          <p:nvPr/>
        </p:nvSpPr>
        <p:spPr>
          <a:xfrm>
            <a:off x="5162550" y="220026"/>
            <a:ext cx="979167" cy="207645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960" b="1" dirty="0"/>
              <a:t>Tempo de ciclo:</a:t>
            </a:r>
          </a:p>
        </p:txBody>
      </p:sp>
      <p:sp>
        <p:nvSpPr>
          <p:cNvPr id="39" name="Retângulo 38">
            <a:extLst>
              <a:ext uri="{FF2B5EF4-FFF2-40B4-BE49-F238E27FC236}">
                <a16:creationId xmlns:a16="http://schemas.microsoft.com/office/drawing/2014/main" xmlns="" id="{469C26D5-0950-7244-0E9F-8FC49C0EE095}"/>
              </a:ext>
            </a:extLst>
          </p:cNvPr>
          <p:cNvSpPr/>
          <p:nvPr/>
        </p:nvSpPr>
        <p:spPr>
          <a:xfrm>
            <a:off x="6141716" y="212645"/>
            <a:ext cx="71627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 smtClean="0"/>
              <a:t>5 minutos</a:t>
            </a:r>
            <a:endParaRPr lang="pt-BR" sz="1000" dirty="0"/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xmlns="" id="{FF3BCF14-B6D6-EC60-4CE5-D790A9DC86C6}"/>
              </a:ext>
            </a:extLst>
          </p:cNvPr>
          <p:cNvSpPr/>
          <p:nvPr/>
        </p:nvSpPr>
        <p:spPr>
          <a:xfrm>
            <a:off x="5162547" y="421003"/>
            <a:ext cx="979172" cy="646271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Periodicidade:</a:t>
            </a:r>
          </a:p>
        </p:txBody>
      </p:sp>
      <p:sp>
        <p:nvSpPr>
          <p:cNvPr id="41" name="Retângulo 40">
            <a:extLst>
              <a:ext uri="{FF2B5EF4-FFF2-40B4-BE49-F238E27FC236}">
                <a16:creationId xmlns:a16="http://schemas.microsoft.com/office/drawing/2014/main" xmlns="" id="{A5241579-1356-87BF-AD6D-24B5EAD30AEE}"/>
              </a:ext>
            </a:extLst>
          </p:cNvPr>
          <p:cNvSpPr/>
          <p:nvPr/>
        </p:nvSpPr>
        <p:spPr>
          <a:xfrm>
            <a:off x="6141720" y="423863"/>
            <a:ext cx="716279" cy="6405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/>
              <a:t>Segunda à </a:t>
            </a:r>
            <a:r>
              <a:rPr lang="pt-BR" sz="1000" dirty="0" smtClean="0"/>
              <a:t>Segunda</a:t>
            </a:r>
          </a:p>
          <a:p>
            <a:endParaRPr lang="pt-BR" sz="1000" dirty="0"/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xmlns="" id="{69E3CFEF-C62A-C185-909A-3A4C4AD9FBD0}"/>
              </a:ext>
            </a:extLst>
          </p:cNvPr>
          <p:cNvSpPr/>
          <p:nvPr/>
        </p:nvSpPr>
        <p:spPr>
          <a:xfrm>
            <a:off x="1219195" y="851775"/>
            <a:ext cx="3943349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dirty="0"/>
              <a:t>Fiscais de Caixa </a:t>
            </a:r>
          </a:p>
        </p:txBody>
      </p:sp>
      <p:sp>
        <p:nvSpPr>
          <p:cNvPr id="43" name="Retângulo 42">
            <a:extLst>
              <a:ext uri="{FF2B5EF4-FFF2-40B4-BE49-F238E27FC236}">
                <a16:creationId xmlns:a16="http://schemas.microsoft.com/office/drawing/2014/main" xmlns="" id="{96414F53-2308-9AFB-7F66-2321D7173B08}"/>
              </a:ext>
            </a:extLst>
          </p:cNvPr>
          <p:cNvSpPr/>
          <p:nvPr/>
        </p:nvSpPr>
        <p:spPr>
          <a:xfrm>
            <a:off x="5162546" y="1070611"/>
            <a:ext cx="979172" cy="207645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 Nº revisão:</a:t>
            </a:r>
          </a:p>
        </p:txBody>
      </p:sp>
      <p:sp>
        <p:nvSpPr>
          <p:cNvPr id="44" name="Retângulo 43">
            <a:extLst>
              <a:ext uri="{FF2B5EF4-FFF2-40B4-BE49-F238E27FC236}">
                <a16:creationId xmlns:a16="http://schemas.microsoft.com/office/drawing/2014/main" xmlns="" id="{2D1043D3-C8A3-5870-DEB6-51442C69C337}"/>
              </a:ext>
            </a:extLst>
          </p:cNvPr>
          <p:cNvSpPr/>
          <p:nvPr/>
        </p:nvSpPr>
        <p:spPr>
          <a:xfrm>
            <a:off x="6141717" y="1074420"/>
            <a:ext cx="71627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0</a:t>
            </a:r>
          </a:p>
        </p:txBody>
      </p:sp>
      <p:sp>
        <p:nvSpPr>
          <p:cNvPr id="45" name="Retângulo 44">
            <a:extLst>
              <a:ext uri="{FF2B5EF4-FFF2-40B4-BE49-F238E27FC236}">
                <a16:creationId xmlns:a16="http://schemas.microsoft.com/office/drawing/2014/main" xmlns="" id="{9B282AA7-7C9F-4CF1-AC37-72339C7A15C0}"/>
              </a:ext>
            </a:extLst>
          </p:cNvPr>
          <p:cNvSpPr/>
          <p:nvPr/>
        </p:nvSpPr>
        <p:spPr>
          <a:xfrm>
            <a:off x="1219195" y="1067753"/>
            <a:ext cx="942971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 smtClean="0"/>
              <a:t>10/06/2026</a:t>
            </a:r>
            <a:endParaRPr lang="pt-BR" sz="1000" dirty="0"/>
          </a:p>
        </p:txBody>
      </p:sp>
      <p:sp>
        <p:nvSpPr>
          <p:cNvPr id="46" name="Retângulo 45">
            <a:extLst>
              <a:ext uri="{FF2B5EF4-FFF2-40B4-BE49-F238E27FC236}">
                <a16:creationId xmlns:a16="http://schemas.microsoft.com/office/drawing/2014/main" xmlns="" id="{4D77E0C0-4E1F-14BC-D640-5F48B70A7CFA}"/>
              </a:ext>
            </a:extLst>
          </p:cNvPr>
          <p:cNvSpPr/>
          <p:nvPr/>
        </p:nvSpPr>
        <p:spPr>
          <a:xfrm>
            <a:off x="2162170" y="1067753"/>
            <a:ext cx="845349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Revisado:</a:t>
            </a:r>
          </a:p>
        </p:txBody>
      </p:sp>
      <p:sp>
        <p:nvSpPr>
          <p:cNvPr id="47" name="Retângulo 46">
            <a:extLst>
              <a:ext uri="{FF2B5EF4-FFF2-40B4-BE49-F238E27FC236}">
                <a16:creationId xmlns:a16="http://schemas.microsoft.com/office/drawing/2014/main" xmlns="" id="{CC93EA7F-10D5-09A5-2711-1B72D1DBAE8D}"/>
              </a:ext>
            </a:extLst>
          </p:cNvPr>
          <p:cNvSpPr/>
          <p:nvPr/>
        </p:nvSpPr>
        <p:spPr>
          <a:xfrm>
            <a:off x="3009896" y="1067753"/>
            <a:ext cx="2152646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 smtClean="0"/>
              <a:t>Débora Ribeiro</a:t>
            </a:r>
            <a:endParaRPr lang="pt-BR" sz="1000" dirty="0"/>
          </a:p>
        </p:txBody>
      </p:sp>
      <p:cxnSp>
        <p:nvCxnSpPr>
          <p:cNvPr id="69" name="Conector reto 68">
            <a:extLst>
              <a:ext uri="{FF2B5EF4-FFF2-40B4-BE49-F238E27FC236}">
                <a16:creationId xmlns:a16="http://schemas.microsoft.com/office/drawing/2014/main" xmlns="" id="{8493E804-F9AB-7D7A-193B-FF96FD02AB76}"/>
              </a:ext>
            </a:extLst>
          </p:cNvPr>
          <p:cNvCxnSpPr>
            <a:cxnSpLocks/>
          </p:cNvCxnSpPr>
          <p:nvPr/>
        </p:nvCxnSpPr>
        <p:spPr>
          <a:xfrm>
            <a:off x="-31892" y="4478485"/>
            <a:ext cx="685800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5" name="Retângulo 74">
            <a:extLst>
              <a:ext uri="{FF2B5EF4-FFF2-40B4-BE49-F238E27FC236}">
                <a16:creationId xmlns:a16="http://schemas.microsoft.com/office/drawing/2014/main" xmlns="" id="{298D1E6D-44F8-7629-7969-CDDC0F765AC1}"/>
              </a:ext>
            </a:extLst>
          </p:cNvPr>
          <p:cNvSpPr/>
          <p:nvPr/>
        </p:nvSpPr>
        <p:spPr>
          <a:xfrm>
            <a:off x="3" y="8809973"/>
            <a:ext cx="241299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1</a:t>
            </a:r>
          </a:p>
        </p:txBody>
      </p:sp>
      <p:sp>
        <p:nvSpPr>
          <p:cNvPr id="76" name="Retângulo 75">
            <a:extLst>
              <a:ext uri="{FF2B5EF4-FFF2-40B4-BE49-F238E27FC236}">
                <a16:creationId xmlns:a16="http://schemas.microsoft.com/office/drawing/2014/main" xmlns="" id="{F32315DB-F1A5-8FAB-2BA8-3EF5637BCA64}"/>
              </a:ext>
            </a:extLst>
          </p:cNvPr>
          <p:cNvSpPr/>
          <p:nvPr/>
        </p:nvSpPr>
        <p:spPr>
          <a:xfrm>
            <a:off x="2" y="9024285"/>
            <a:ext cx="2413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/>
              <a:t>2</a:t>
            </a:r>
          </a:p>
        </p:txBody>
      </p:sp>
      <p:sp>
        <p:nvSpPr>
          <p:cNvPr id="77" name="Retângulo 76">
            <a:extLst>
              <a:ext uri="{FF2B5EF4-FFF2-40B4-BE49-F238E27FC236}">
                <a16:creationId xmlns:a16="http://schemas.microsoft.com/office/drawing/2014/main" xmlns="" id="{13208C6F-E1D2-CCD4-9D96-04F86A49A3B0}"/>
              </a:ext>
            </a:extLst>
          </p:cNvPr>
          <p:cNvSpPr/>
          <p:nvPr/>
        </p:nvSpPr>
        <p:spPr>
          <a:xfrm>
            <a:off x="4" y="9242408"/>
            <a:ext cx="6857996" cy="207645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APROVAÇÃO</a:t>
            </a:r>
          </a:p>
        </p:txBody>
      </p:sp>
      <p:sp>
        <p:nvSpPr>
          <p:cNvPr id="79" name="Retângulo 78">
            <a:extLst>
              <a:ext uri="{FF2B5EF4-FFF2-40B4-BE49-F238E27FC236}">
                <a16:creationId xmlns:a16="http://schemas.microsoft.com/office/drawing/2014/main" xmlns="" id="{C1AEDD96-A1B6-C6DE-5284-633C0AFA3B7A}"/>
              </a:ext>
            </a:extLst>
          </p:cNvPr>
          <p:cNvSpPr/>
          <p:nvPr/>
        </p:nvSpPr>
        <p:spPr>
          <a:xfrm>
            <a:off x="2" y="8596613"/>
            <a:ext cx="68580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RESULTADO ESPERADO (SAÍDAS)</a:t>
            </a:r>
          </a:p>
        </p:txBody>
      </p:sp>
      <p:cxnSp>
        <p:nvCxnSpPr>
          <p:cNvPr id="80" name="Conector reto 79">
            <a:extLst>
              <a:ext uri="{FF2B5EF4-FFF2-40B4-BE49-F238E27FC236}">
                <a16:creationId xmlns:a16="http://schemas.microsoft.com/office/drawing/2014/main" xmlns="" id="{4843B0DB-0A6C-4B5C-65A5-764309E8D544}"/>
              </a:ext>
            </a:extLst>
          </p:cNvPr>
          <p:cNvCxnSpPr/>
          <p:nvPr/>
        </p:nvCxnSpPr>
        <p:spPr>
          <a:xfrm>
            <a:off x="2120902" y="9450053"/>
            <a:ext cx="0" cy="47371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ector reto 80">
            <a:extLst>
              <a:ext uri="{FF2B5EF4-FFF2-40B4-BE49-F238E27FC236}">
                <a16:creationId xmlns:a16="http://schemas.microsoft.com/office/drawing/2014/main" xmlns="" id="{FD1335B1-6475-BD37-ADA8-A7DA3BD61EB8}"/>
              </a:ext>
            </a:extLst>
          </p:cNvPr>
          <p:cNvCxnSpPr/>
          <p:nvPr/>
        </p:nvCxnSpPr>
        <p:spPr>
          <a:xfrm>
            <a:off x="4476752" y="9450053"/>
            <a:ext cx="0" cy="47371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etângulo 81">
            <a:extLst>
              <a:ext uri="{FF2B5EF4-FFF2-40B4-BE49-F238E27FC236}">
                <a16:creationId xmlns:a16="http://schemas.microsoft.com/office/drawing/2014/main" xmlns="" id="{10722101-64B9-F69D-D842-7E6A52E93402}"/>
              </a:ext>
            </a:extLst>
          </p:cNvPr>
          <p:cNvSpPr/>
          <p:nvPr/>
        </p:nvSpPr>
        <p:spPr>
          <a:xfrm>
            <a:off x="3187702" y="8814736"/>
            <a:ext cx="241299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3</a:t>
            </a:r>
          </a:p>
        </p:txBody>
      </p:sp>
      <p:sp>
        <p:nvSpPr>
          <p:cNvPr id="83" name="Retângulo 82">
            <a:extLst>
              <a:ext uri="{FF2B5EF4-FFF2-40B4-BE49-F238E27FC236}">
                <a16:creationId xmlns:a16="http://schemas.microsoft.com/office/drawing/2014/main" xmlns="" id="{A093BE88-5830-1373-087A-3DAC56DA661C}"/>
              </a:ext>
            </a:extLst>
          </p:cNvPr>
          <p:cNvSpPr/>
          <p:nvPr/>
        </p:nvSpPr>
        <p:spPr>
          <a:xfrm>
            <a:off x="3187701" y="9029048"/>
            <a:ext cx="2413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4</a:t>
            </a:r>
          </a:p>
        </p:txBody>
      </p:sp>
      <p:sp>
        <p:nvSpPr>
          <p:cNvPr id="84" name="Retângulo 83">
            <a:extLst>
              <a:ext uri="{FF2B5EF4-FFF2-40B4-BE49-F238E27FC236}">
                <a16:creationId xmlns:a16="http://schemas.microsoft.com/office/drawing/2014/main" xmlns="" id="{54255489-0E34-B7F8-0788-8CBB60E67734}"/>
              </a:ext>
            </a:extLst>
          </p:cNvPr>
          <p:cNvSpPr/>
          <p:nvPr/>
        </p:nvSpPr>
        <p:spPr>
          <a:xfrm>
            <a:off x="3" y="8811878"/>
            <a:ext cx="241299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1</a:t>
            </a:r>
          </a:p>
        </p:txBody>
      </p:sp>
      <p:sp>
        <p:nvSpPr>
          <p:cNvPr id="85" name="Retângulo 84">
            <a:extLst>
              <a:ext uri="{FF2B5EF4-FFF2-40B4-BE49-F238E27FC236}">
                <a16:creationId xmlns:a16="http://schemas.microsoft.com/office/drawing/2014/main" xmlns="" id="{FFEC811E-F130-FF2E-C911-1D24986CC138}"/>
              </a:ext>
            </a:extLst>
          </p:cNvPr>
          <p:cNvSpPr/>
          <p:nvPr/>
        </p:nvSpPr>
        <p:spPr>
          <a:xfrm>
            <a:off x="2" y="9026190"/>
            <a:ext cx="2413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2</a:t>
            </a:r>
          </a:p>
        </p:txBody>
      </p:sp>
      <p:sp>
        <p:nvSpPr>
          <p:cNvPr id="87" name="Retângulo 86">
            <a:extLst>
              <a:ext uri="{FF2B5EF4-FFF2-40B4-BE49-F238E27FC236}">
                <a16:creationId xmlns:a16="http://schemas.microsoft.com/office/drawing/2014/main" xmlns="" id="{5434AB6A-7B58-1516-3E8A-1A876CF0133C}"/>
              </a:ext>
            </a:extLst>
          </p:cNvPr>
          <p:cNvSpPr/>
          <p:nvPr/>
        </p:nvSpPr>
        <p:spPr>
          <a:xfrm>
            <a:off x="241301" y="9029048"/>
            <a:ext cx="2946410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88" name="Retângulo 87">
            <a:extLst>
              <a:ext uri="{FF2B5EF4-FFF2-40B4-BE49-F238E27FC236}">
                <a16:creationId xmlns:a16="http://schemas.microsoft.com/office/drawing/2014/main" xmlns="" id="{A481BB3E-04A3-BA5D-AFF1-5D83CC081F9E}"/>
              </a:ext>
            </a:extLst>
          </p:cNvPr>
          <p:cNvSpPr/>
          <p:nvPr/>
        </p:nvSpPr>
        <p:spPr>
          <a:xfrm>
            <a:off x="3428995" y="8814736"/>
            <a:ext cx="3428994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89" name="Retângulo 88">
            <a:extLst>
              <a:ext uri="{FF2B5EF4-FFF2-40B4-BE49-F238E27FC236}">
                <a16:creationId xmlns:a16="http://schemas.microsoft.com/office/drawing/2014/main" xmlns="" id="{99F0EC52-2B6F-DB64-E272-FAC1D46C7EEC}"/>
              </a:ext>
            </a:extLst>
          </p:cNvPr>
          <p:cNvSpPr/>
          <p:nvPr/>
        </p:nvSpPr>
        <p:spPr>
          <a:xfrm>
            <a:off x="3428994" y="9029048"/>
            <a:ext cx="3429008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cxnSp>
        <p:nvCxnSpPr>
          <p:cNvPr id="90" name="Conector reto 89">
            <a:extLst>
              <a:ext uri="{FF2B5EF4-FFF2-40B4-BE49-F238E27FC236}">
                <a16:creationId xmlns:a16="http://schemas.microsoft.com/office/drawing/2014/main" xmlns="" id="{E45992F5-F63C-1226-FF09-2A091922A9EE}"/>
              </a:ext>
            </a:extLst>
          </p:cNvPr>
          <p:cNvCxnSpPr>
            <a:cxnSpLocks/>
          </p:cNvCxnSpPr>
          <p:nvPr/>
        </p:nvCxnSpPr>
        <p:spPr>
          <a:xfrm>
            <a:off x="2413002" y="8596613"/>
            <a:ext cx="4445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920E9360-29FA-47AC-8879-13F801A827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497" y="94496"/>
            <a:ext cx="362988" cy="241991"/>
          </a:xfrm>
          <a:prstGeom prst="rect">
            <a:avLst/>
          </a:prstGeom>
        </p:spPr>
      </p:pic>
      <p:cxnSp>
        <p:nvCxnSpPr>
          <p:cNvPr id="2" name="Conector reto 1">
            <a:extLst>
              <a:ext uri="{FF2B5EF4-FFF2-40B4-BE49-F238E27FC236}">
                <a16:creationId xmlns:a16="http://schemas.microsoft.com/office/drawing/2014/main" xmlns="" id="{D2EC44B0-B60F-676D-A36F-64138346CE01}"/>
              </a:ext>
            </a:extLst>
          </p:cNvPr>
          <p:cNvCxnSpPr>
            <a:cxnSpLocks/>
          </p:cNvCxnSpPr>
          <p:nvPr/>
        </p:nvCxnSpPr>
        <p:spPr>
          <a:xfrm>
            <a:off x="2223426" y="2129791"/>
            <a:ext cx="80512" cy="64700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40887D53-5DE4-3045-C03D-C0A479631F69}"/>
              </a:ext>
            </a:extLst>
          </p:cNvPr>
          <p:cNvSpPr txBox="1"/>
          <p:nvPr/>
        </p:nvSpPr>
        <p:spPr>
          <a:xfrm>
            <a:off x="161925" y="2143125"/>
            <a:ext cx="2057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Para </a:t>
            </a:r>
            <a:r>
              <a:rPr lang="pt-BR" sz="1000" dirty="0" smtClean="0"/>
              <a:t>fazer a  Nota, </a:t>
            </a:r>
            <a:r>
              <a:rPr lang="pt-BR" sz="1000" dirty="0"/>
              <a:t>primeiro é necessário acessar o sistema </a:t>
            </a:r>
            <a:r>
              <a:rPr lang="pt-BR" sz="1000" dirty="0" smtClean="0"/>
              <a:t>FLEX delta </a:t>
            </a:r>
            <a:r>
              <a:rPr lang="pt-BR" sz="1000" dirty="0"/>
              <a:t>e, </a:t>
            </a:r>
            <a:r>
              <a:rPr lang="pt-BR" sz="1000" dirty="0" smtClean="0"/>
              <a:t>após entrar </a:t>
            </a:r>
            <a:r>
              <a:rPr lang="pt-BR" sz="1000" dirty="0"/>
              <a:t>com seu login e senha, ir em </a:t>
            </a:r>
            <a:r>
              <a:rPr lang="pt-BR" sz="1000" dirty="0" smtClean="0"/>
              <a:t>Movimentos </a:t>
            </a:r>
            <a:r>
              <a:rPr lang="pt-BR" sz="1000" dirty="0"/>
              <a:t>&gt; </a:t>
            </a:r>
            <a:r>
              <a:rPr lang="pt-BR" sz="1000" dirty="0" smtClean="0"/>
              <a:t>Lançar Documento.</a:t>
            </a:r>
            <a:endParaRPr lang="pt-BR" sz="1000" b="1" dirty="0"/>
          </a:p>
        </p:txBody>
      </p:sp>
      <p:sp>
        <p:nvSpPr>
          <p:cNvPr id="71" name="CaixaDeTexto 70">
            <a:extLst>
              <a:ext uri="{FF2B5EF4-FFF2-40B4-BE49-F238E27FC236}">
                <a16:creationId xmlns:a16="http://schemas.microsoft.com/office/drawing/2014/main" xmlns="" id="{73D24838-4A76-157E-9500-6410556C0D82}"/>
              </a:ext>
            </a:extLst>
          </p:cNvPr>
          <p:cNvSpPr txBox="1"/>
          <p:nvPr/>
        </p:nvSpPr>
        <p:spPr>
          <a:xfrm>
            <a:off x="2395014" y="2190751"/>
            <a:ext cx="20288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700" dirty="0" smtClean="0">
              <a:latin typeface="Lato" panose="020F0502020204030203" pitchFamily="34" charset="0"/>
            </a:endParaRPr>
          </a:p>
          <a:p>
            <a:endParaRPr lang="pt-BR" sz="700" dirty="0">
              <a:latin typeface="Lato" panose="020F0502020204030203" pitchFamily="34" charset="0"/>
            </a:endParaRPr>
          </a:p>
        </p:txBody>
      </p:sp>
      <p:sp>
        <p:nvSpPr>
          <p:cNvPr id="57" name="Retângulo 56">
            <a:extLst>
              <a:ext uri="{FF2B5EF4-FFF2-40B4-BE49-F238E27FC236}">
                <a16:creationId xmlns:a16="http://schemas.microsoft.com/office/drawing/2014/main" xmlns="" id="{2CE146DA-C38C-789D-9A27-C3D5B5901CC4}"/>
              </a:ext>
            </a:extLst>
          </p:cNvPr>
          <p:cNvSpPr/>
          <p:nvPr/>
        </p:nvSpPr>
        <p:spPr>
          <a:xfrm>
            <a:off x="4543538" y="2175606"/>
            <a:ext cx="149429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3</a:t>
            </a:r>
          </a:p>
        </p:txBody>
      </p:sp>
      <p:cxnSp>
        <p:nvCxnSpPr>
          <p:cNvPr id="66" name="Conector reto 65">
            <a:extLst>
              <a:ext uri="{FF2B5EF4-FFF2-40B4-BE49-F238E27FC236}">
                <a16:creationId xmlns:a16="http://schemas.microsoft.com/office/drawing/2014/main" xmlns="" id="{DEBDD4CD-1C8A-9E4F-491B-C9C2361AA79F}"/>
              </a:ext>
            </a:extLst>
          </p:cNvPr>
          <p:cNvCxnSpPr>
            <a:cxnSpLocks/>
          </p:cNvCxnSpPr>
          <p:nvPr/>
        </p:nvCxnSpPr>
        <p:spPr>
          <a:xfrm flipV="1">
            <a:off x="15497" y="6766688"/>
            <a:ext cx="6842503" cy="1685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CaixaDeTexto 47">
            <a:extLst>
              <a:ext uri="{FF2B5EF4-FFF2-40B4-BE49-F238E27FC236}">
                <a16:creationId xmlns:a16="http://schemas.microsoft.com/office/drawing/2014/main" xmlns="" id="{BD880C07-0BF3-ADC0-7F60-1EFFFA175FB0}"/>
              </a:ext>
            </a:extLst>
          </p:cNvPr>
          <p:cNvSpPr txBox="1"/>
          <p:nvPr/>
        </p:nvSpPr>
        <p:spPr>
          <a:xfrm>
            <a:off x="5064463" y="3766256"/>
            <a:ext cx="6500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800" b="1" dirty="0" smtClean="0">
              <a:solidFill>
                <a:srgbClr val="FF0000"/>
              </a:solidFill>
              <a:latin typeface="Lato" panose="020F0502020204030203" pitchFamily="34" charset="0"/>
            </a:endParaRPr>
          </a:p>
          <a:p>
            <a:endParaRPr lang="pt-BR" sz="800" b="1" dirty="0">
              <a:solidFill>
                <a:srgbClr val="FF0000"/>
              </a:solidFill>
              <a:latin typeface="Lato" panose="020F0502020204030203" pitchFamily="34" charset="0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C089B973-A231-D5FD-DDAF-D17D82F34FEF}"/>
              </a:ext>
            </a:extLst>
          </p:cNvPr>
          <p:cNvSpPr/>
          <p:nvPr/>
        </p:nvSpPr>
        <p:spPr>
          <a:xfrm>
            <a:off x="37095" y="2175463"/>
            <a:ext cx="149429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1</a:t>
            </a:r>
          </a:p>
        </p:txBody>
      </p:sp>
      <p:sp>
        <p:nvSpPr>
          <p:cNvPr id="70" name="Retângulo 69">
            <a:extLst>
              <a:ext uri="{FF2B5EF4-FFF2-40B4-BE49-F238E27FC236}">
                <a16:creationId xmlns:a16="http://schemas.microsoft.com/office/drawing/2014/main" xmlns="" id="{F43E12BE-9B56-BB48-2BA3-6FCDC91AFC43}"/>
              </a:ext>
            </a:extLst>
          </p:cNvPr>
          <p:cNvSpPr/>
          <p:nvPr/>
        </p:nvSpPr>
        <p:spPr>
          <a:xfrm>
            <a:off x="2247054" y="2180589"/>
            <a:ext cx="149429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2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5C9C1D76-D0E4-7E21-53A3-D7ED126ECB58}"/>
              </a:ext>
            </a:extLst>
          </p:cNvPr>
          <p:cNvSpPr/>
          <p:nvPr/>
        </p:nvSpPr>
        <p:spPr>
          <a:xfrm>
            <a:off x="4565549" y="4538604"/>
            <a:ext cx="154510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6</a:t>
            </a:r>
          </a:p>
        </p:txBody>
      </p:sp>
      <p:cxnSp>
        <p:nvCxnSpPr>
          <p:cNvPr id="25" name="Conector reto 24">
            <a:extLst>
              <a:ext uri="{FF2B5EF4-FFF2-40B4-BE49-F238E27FC236}">
                <a16:creationId xmlns:a16="http://schemas.microsoft.com/office/drawing/2014/main" xmlns="" id="{E3624B38-8D6E-496B-729C-F42872CD2FC7}"/>
              </a:ext>
            </a:extLst>
          </p:cNvPr>
          <p:cNvCxnSpPr>
            <a:cxnSpLocks/>
          </p:cNvCxnSpPr>
          <p:nvPr/>
        </p:nvCxnSpPr>
        <p:spPr>
          <a:xfrm>
            <a:off x="4495153" y="2124075"/>
            <a:ext cx="87453" cy="646936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2" name="Retângulo 61">
            <a:extLst>
              <a:ext uri="{FF2B5EF4-FFF2-40B4-BE49-F238E27FC236}">
                <a16:creationId xmlns:a16="http://schemas.microsoft.com/office/drawing/2014/main" xmlns="" id="{FB168F96-F4BE-2C2B-0604-20AA33430A48}"/>
              </a:ext>
            </a:extLst>
          </p:cNvPr>
          <p:cNvSpPr/>
          <p:nvPr/>
        </p:nvSpPr>
        <p:spPr>
          <a:xfrm>
            <a:off x="15725" y="6862703"/>
            <a:ext cx="149429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7</a:t>
            </a:r>
          </a:p>
        </p:txBody>
      </p:sp>
      <p:sp>
        <p:nvSpPr>
          <p:cNvPr id="73" name="Retângulo 72">
            <a:extLst>
              <a:ext uri="{FF2B5EF4-FFF2-40B4-BE49-F238E27FC236}">
                <a16:creationId xmlns:a16="http://schemas.microsoft.com/office/drawing/2014/main" xmlns="" id="{3B24B43E-6E64-B289-4B45-C340ED968567}"/>
              </a:ext>
            </a:extLst>
          </p:cNvPr>
          <p:cNvSpPr/>
          <p:nvPr/>
        </p:nvSpPr>
        <p:spPr>
          <a:xfrm>
            <a:off x="39269" y="4546224"/>
            <a:ext cx="149429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4</a:t>
            </a:r>
          </a:p>
        </p:txBody>
      </p:sp>
      <p:sp>
        <p:nvSpPr>
          <p:cNvPr id="103" name="Retângulo 102">
            <a:extLst>
              <a:ext uri="{FF2B5EF4-FFF2-40B4-BE49-F238E27FC236}">
                <a16:creationId xmlns:a16="http://schemas.microsoft.com/office/drawing/2014/main" xmlns="" id="{8BCF90A6-122E-D3ED-70C9-2EF9A01527FD}"/>
              </a:ext>
            </a:extLst>
          </p:cNvPr>
          <p:cNvSpPr/>
          <p:nvPr/>
        </p:nvSpPr>
        <p:spPr>
          <a:xfrm>
            <a:off x="2340509" y="4553844"/>
            <a:ext cx="154510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5</a:t>
            </a:r>
          </a:p>
        </p:txBody>
      </p:sp>
      <p:sp>
        <p:nvSpPr>
          <p:cNvPr id="118" name="Retângulo 117">
            <a:extLst>
              <a:ext uri="{FF2B5EF4-FFF2-40B4-BE49-F238E27FC236}">
                <a16:creationId xmlns:a16="http://schemas.microsoft.com/office/drawing/2014/main" xmlns="" id="{D37EB2EA-F79F-4EF0-78CD-227EE43F21FF}"/>
              </a:ext>
            </a:extLst>
          </p:cNvPr>
          <p:cNvSpPr/>
          <p:nvPr/>
        </p:nvSpPr>
        <p:spPr>
          <a:xfrm>
            <a:off x="2309345" y="6855083"/>
            <a:ext cx="149429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8</a:t>
            </a:r>
          </a:p>
        </p:txBody>
      </p:sp>
      <p:sp>
        <p:nvSpPr>
          <p:cNvPr id="147" name="Retângulo 146">
            <a:extLst>
              <a:ext uri="{FF2B5EF4-FFF2-40B4-BE49-F238E27FC236}">
                <a16:creationId xmlns:a16="http://schemas.microsoft.com/office/drawing/2014/main" xmlns="" id="{B8FA8D50-D004-EE77-B356-588F17608B9F}"/>
              </a:ext>
            </a:extLst>
          </p:cNvPr>
          <p:cNvSpPr/>
          <p:nvPr/>
        </p:nvSpPr>
        <p:spPr>
          <a:xfrm>
            <a:off x="4605829" y="6838546"/>
            <a:ext cx="149429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9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350" y="3028951"/>
            <a:ext cx="1019175" cy="142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71575" y="3019426"/>
            <a:ext cx="990600" cy="1362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6" name="CaixaDeTexto 85"/>
          <p:cNvSpPr txBox="1"/>
          <p:nvPr/>
        </p:nvSpPr>
        <p:spPr>
          <a:xfrm>
            <a:off x="2476500" y="2185987"/>
            <a:ext cx="1914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  </a:t>
            </a:r>
            <a:endParaRPr lang="pt-BR" dirty="0"/>
          </a:p>
        </p:txBody>
      </p:sp>
      <p:sp>
        <p:nvSpPr>
          <p:cNvPr id="93" name="CaixaDeTexto 92"/>
          <p:cNvSpPr txBox="1"/>
          <p:nvPr/>
        </p:nvSpPr>
        <p:spPr>
          <a:xfrm>
            <a:off x="2419350" y="2133599"/>
            <a:ext cx="20002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latin typeface="Calibri" pitchFamily="34" charset="0"/>
              </a:rPr>
              <a:t>Selecionar  Devolução de clientes com cupom ,</a:t>
            </a:r>
            <a:r>
              <a:rPr lang="pt-BR" sz="1000" dirty="0" smtClean="0">
                <a:solidFill>
                  <a:srgbClr val="FF0000"/>
                </a:solidFill>
                <a:latin typeface="Calibri" pitchFamily="34" charset="0"/>
              </a:rPr>
              <a:t>código 8131 </a:t>
            </a:r>
            <a:r>
              <a:rPr lang="pt-BR" sz="1000" dirty="0" smtClean="0">
                <a:latin typeface="Calibri" pitchFamily="34" charset="0"/>
              </a:rPr>
              <a:t>e aperte “ </a:t>
            </a:r>
            <a:r>
              <a:rPr lang="pt-BR" sz="1000" dirty="0" err="1" smtClean="0">
                <a:latin typeface="Calibri" pitchFamily="34" charset="0"/>
              </a:rPr>
              <a:t>Enter</a:t>
            </a:r>
            <a:r>
              <a:rPr lang="pt-BR" sz="1000" dirty="0" smtClean="0">
                <a:latin typeface="Calibri" pitchFamily="34" charset="0"/>
              </a:rPr>
              <a:t>”.</a:t>
            </a:r>
            <a:endParaRPr lang="pt-BR" sz="1000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94" name="CaixaDeTexto 93"/>
          <p:cNvSpPr txBox="1"/>
          <p:nvPr/>
        </p:nvSpPr>
        <p:spPr>
          <a:xfrm>
            <a:off x="4636895" y="2114550"/>
            <a:ext cx="20782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>
                <a:latin typeface="Lato" panose="020F0502020204030203" pitchFamily="34" charset="0"/>
              </a:rPr>
              <a:t> </a:t>
            </a:r>
            <a:r>
              <a:rPr lang="pt-BR" sz="1000" dirty="0" smtClean="0">
                <a:latin typeface="Calibri" pitchFamily="34" charset="0"/>
              </a:rPr>
              <a:t>Confere a unidade (loja</a:t>
            </a:r>
            <a:r>
              <a:rPr lang="pt-BR" sz="1000" dirty="0" smtClean="0">
                <a:latin typeface="Lato" panose="020F0502020204030203" pitchFamily="34" charset="0"/>
              </a:rPr>
              <a:t>)  e aperte “</a:t>
            </a:r>
            <a:r>
              <a:rPr lang="pt-BR" sz="1000" dirty="0" err="1" smtClean="0">
                <a:latin typeface="Lato" panose="020F0502020204030203" pitchFamily="34" charset="0"/>
              </a:rPr>
              <a:t>Enter</a:t>
            </a:r>
            <a:r>
              <a:rPr lang="pt-BR" sz="1000" dirty="0" smtClean="0">
                <a:latin typeface="Lato" panose="020F0502020204030203" pitchFamily="34" charset="0"/>
              </a:rPr>
              <a:t>” duas vezes.</a:t>
            </a:r>
          </a:p>
        </p:txBody>
      </p:sp>
      <p:sp>
        <p:nvSpPr>
          <p:cNvPr id="95" name="CaixaDeTexto 94"/>
          <p:cNvSpPr txBox="1"/>
          <p:nvPr/>
        </p:nvSpPr>
        <p:spPr>
          <a:xfrm>
            <a:off x="2466242" y="4491876"/>
            <a:ext cx="19819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latin typeface="Calibri" pitchFamily="34" charset="0"/>
              </a:rPr>
              <a:t>Selecione o motivo e aperte “</a:t>
            </a:r>
            <a:r>
              <a:rPr lang="pt-BR" sz="1000" dirty="0" err="1" smtClean="0">
                <a:latin typeface="Calibri" pitchFamily="34" charset="0"/>
              </a:rPr>
              <a:t>Enter</a:t>
            </a:r>
            <a:r>
              <a:rPr lang="pt-BR" sz="1000" dirty="0" smtClean="0">
                <a:latin typeface="Calibri" pitchFamily="34" charset="0"/>
              </a:rPr>
              <a:t>”.</a:t>
            </a:r>
          </a:p>
        </p:txBody>
      </p:sp>
      <p:sp>
        <p:nvSpPr>
          <p:cNvPr id="104" name="Quadro 103"/>
          <p:cNvSpPr/>
          <p:nvPr/>
        </p:nvSpPr>
        <p:spPr>
          <a:xfrm>
            <a:off x="4260500" y="5198034"/>
            <a:ext cx="237707" cy="77352"/>
          </a:xfrm>
          <a:prstGeom prst="fram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97" name="CaixaDeTexto 96"/>
          <p:cNvSpPr txBox="1"/>
          <p:nvPr/>
        </p:nvSpPr>
        <p:spPr>
          <a:xfrm>
            <a:off x="291402" y="1673050"/>
            <a:ext cx="21804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solidFill>
                  <a:schemeClr val="dk1"/>
                </a:solidFill>
              </a:rPr>
              <a:t>Cupom Fiscal</a:t>
            </a:r>
          </a:p>
          <a:p>
            <a:endParaRPr lang="pt-BR" sz="1000" dirty="0" smtClean="0">
              <a:solidFill>
                <a:schemeClr val="dk1"/>
              </a:solidFill>
            </a:endParaRPr>
          </a:p>
          <a:p>
            <a:endParaRPr lang="pt-BR" sz="1000" dirty="0">
              <a:solidFill>
                <a:schemeClr val="dk1"/>
              </a:solidFill>
            </a:endParaRPr>
          </a:p>
        </p:txBody>
      </p:sp>
      <p:sp>
        <p:nvSpPr>
          <p:cNvPr id="98" name="CaixaDeTexto 97"/>
          <p:cNvSpPr txBox="1"/>
          <p:nvPr/>
        </p:nvSpPr>
        <p:spPr>
          <a:xfrm>
            <a:off x="3818374" y="1512277"/>
            <a:ext cx="13213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solidFill>
                  <a:schemeClr val="dk1"/>
                </a:solidFill>
              </a:rPr>
              <a:t>Impressora</a:t>
            </a:r>
            <a:endParaRPr lang="pt-BR" sz="1000" dirty="0">
              <a:solidFill>
                <a:schemeClr val="dk1"/>
              </a:solidFill>
            </a:endParaRPr>
          </a:p>
        </p:txBody>
      </p:sp>
      <p:sp>
        <p:nvSpPr>
          <p:cNvPr id="107" name="CaixaDeTexto 106"/>
          <p:cNvSpPr txBox="1"/>
          <p:nvPr/>
        </p:nvSpPr>
        <p:spPr>
          <a:xfrm>
            <a:off x="266280" y="8802356"/>
            <a:ext cx="21101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solidFill>
                  <a:schemeClr val="dk1"/>
                </a:solidFill>
              </a:rPr>
              <a:t>Nota fiscal de devolução </a:t>
            </a:r>
            <a:endParaRPr lang="pt-BR" sz="1000" dirty="0">
              <a:solidFill>
                <a:schemeClr val="dk1"/>
              </a:solidFill>
            </a:endParaRPr>
          </a:p>
        </p:txBody>
      </p:sp>
      <p:sp>
        <p:nvSpPr>
          <p:cNvPr id="108" name="CaixaDeTexto 107"/>
          <p:cNvSpPr txBox="1"/>
          <p:nvPr/>
        </p:nvSpPr>
        <p:spPr>
          <a:xfrm>
            <a:off x="411983" y="9455499"/>
            <a:ext cx="11505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solidFill>
                  <a:schemeClr val="dk1"/>
                </a:solidFill>
              </a:rPr>
              <a:t>RESPONSÁVEL</a:t>
            </a:r>
            <a:endParaRPr lang="pt-BR" sz="1000" dirty="0">
              <a:solidFill>
                <a:schemeClr val="dk1"/>
              </a:solidFill>
            </a:endParaRPr>
          </a:p>
        </p:txBody>
      </p:sp>
      <p:sp>
        <p:nvSpPr>
          <p:cNvPr id="110" name="CaixaDeTexto 109"/>
          <p:cNvSpPr txBox="1"/>
          <p:nvPr/>
        </p:nvSpPr>
        <p:spPr>
          <a:xfrm>
            <a:off x="3049674" y="9455500"/>
            <a:ext cx="12459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solidFill>
                  <a:schemeClr val="dk1"/>
                </a:solidFill>
              </a:rPr>
              <a:t>LIDER</a:t>
            </a:r>
          </a:p>
        </p:txBody>
      </p:sp>
      <p:sp>
        <p:nvSpPr>
          <p:cNvPr id="111" name="CaixaDeTexto 110"/>
          <p:cNvSpPr txBox="1"/>
          <p:nvPr/>
        </p:nvSpPr>
        <p:spPr>
          <a:xfrm>
            <a:off x="5169877" y="9480619"/>
            <a:ext cx="9294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solidFill>
                  <a:schemeClr val="dk1"/>
                </a:solidFill>
              </a:rPr>
              <a:t>SIM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324100" y="2743200"/>
            <a:ext cx="2095499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10100" y="2590800"/>
            <a:ext cx="2095499" cy="1819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23825" y="4981575"/>
            <a:ext cx="2124075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09" name="Conector de seta reta 108"/>
          <p:cNvCxnSpPr/>
          <p:nvPr/>
        </p:nvCxnSpPr>
        <p:spPr>
          <a:xfrm rot="10800000" flipV="1">
            <a:off x="838201" y="5143499"/>
            <a:ext cx="657225" cy="3524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457451" y="5000625"/>
            <a:ext cx="2009774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6" name="CaixaDeTexto 95"/>
          <p:cNvSpPr txBox="1"/>
          <p:nvPr/>
        </p:nvSpPr>
        <p:spPr>
          <a:xfrm>
            <a:off x="276225" y="4543425"/>
            <a:ext cx="1847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latin typeface="Calibri" pitchFamily="34" charset="0"/>
              </a:rPr>
              <a:t>Digite o CPF do cliente e aperte “</a:t>
            </a:r>
            <a:r>
              <a:rPr lang="pt-BR" sz="1000" dirty="0" err="1" smtClean="0">
                <a:latin typeface="Calibri" pitchFamily="34" charset="0"/>
              </a:rPr>
              <a:t>Enter</a:t>
            </a:r>
            <a:r>
              <a:rPr lang="pt-BR" sz="1000" dirty="0" smtClean="0">
                <a:latin typeface="Calibri" pitchFamily="34" charset="0"/>
              </a:rPr>
              <a:t>”</a:t>
            </a:r>
          </a:p>
        </p:txBody>
      </p:sp>
      <p:sp>
        <p:nvSpPr>
          <p:cNvPr id="99" name="CaixaDeTexto 98"/>
          <p:cNvSpPr txBox="1"/>
          <p:nvPr/>
        </p:nvSpPr>
        <p:spPr>
          <a:xfrm>
            <a:off x="4772025" y="4533900"/>
            <a:ext cx="20859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smtClean="0">
                <a:latin typeface="Calibri" pitchFamily="34" charset="0"/>
              </a:rPr>
              <a:t>Em seguida, </a:t>
            </a:r>
            <a:r>
              <a:rPr lang="pt-BR" sz="1000" dirty="0" smtClean="0">
                <a:latin typeface="Calibri" pitchFamily="34" charset="0"/>
              </a:rPr>
              <a:t>em observação digite o motivo que o cliente relatou para troca </a:t>
            </a:r>
            <a:r>
              <a:rPr lang="pt-BR" sz="1000" smtClean="0">
                <a:latin typeface="Calibri" pitchFamily="34" charset="0"/>
              </a:rPr>
              <a:t>do produto, </a:t>
            </a:r>
            <a:r>
              <a:rPr lang="pt-BR" sz="1000" dirty="0" smtClean="0">
                <a:latin typeface="Calibri" pitchFamily="34" charset="0"/>
              </a:rPr>
              <a:t>e aperte </a:t>
            </a:r>
            <a:r>
              <a:rPr lang="pt-BR" sz="1000" dirty="0" err="1" smtClean="0">
                <a:latin typeface="Calibri" pitchFamily="34" charset="0"/>
              </a:rPr>
              <a:t>Enter</a:t>
            </a:r>
            <a:r>
              <a:rPr lang="pt-BR" sz="1000" dirty="0" smtClean="0">
                <a:latin typeface="Calibri" pitchFamily="34" charset="0"/>
              </a:rPr>
              <a:t>”.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648200" y="5143500"/>
            <a:ext cx="2076450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12" name="Conector de seta reta 111"/>
          <p:cNvCxnSpPr/>
          <p:nvPr/>
        </p:nvCxnSpPr>
        <p:spPr>
          <a:xfrm rot="10800000" flipV="1">
            <a:off x="5924551" y="5038724"/>
            <a:ext cx="466725" cy="44767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71450" y="7334250"/>
            <a:ext cx="20288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42874" y="7734299"/>
            <a:ext cx="19907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0" name="CaixaDeTexto 99"/>
          <p:cNvSpPr txBox="1"/>
          <p:nvPr/>
        </p:nvSpPr>
        <p:spPr>
          <a:xfrm>
            <a:off x="219074" y="6819900"/>
            <a:ext cx="19335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latin typeface="Calibri" pitchFamily="34" charset="0"/>
              </a:rPr>
              <a:t>Preencher os dados a seguir, o número do </a:t>
            </a:r>
            <a:r>
              <a:rPr lang="pt-BR" sz="1000" dirty="0" err="1" smtClean="0">
                <a:latin typeface="Calibri" pitchFamily="34" charset="0"/>
              </a:rPr>
              <a:t>pdv</a:t>
            </a:r>
            <a:r>
              <a:rPr lang="pt-BR" sz="1000" dirty="0" smtClean="0">
                <a:latin typeface="Calibri" pitchFamily="34" charset="0"/>
              </a:rPr>
              <a:t>, o número do cupom e a data . </a:t>
            </a: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71450" y="8162925"/>
            <a:ext cx="200025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638675" y="7800975"/>
            <a:ext cx="2105025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1" name="CaixaDeTexto 100"/>
          <p:cNvSpPr txBox="1"/>
          <p:nvPr/>
        </p:nvSpPr>
        <p:spPr>
          <a:xfrm>
            <a:off x="4743450" y="6810375"/>
            <a:ext cx="19907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latin typeface="Calibri" pitchFamily="34" charset="0"/>
              </a:rPr>
              <a:t>Nota finalizada, clique em “OK”. Abrirá  a tela para  selecionar a impressora e realizar a  impressão. </a:t>
            </a:r>
            <a:r>
              <a:rPr lang="pt-BR" sz="1000" dirty="0" smtClean="0">
                <a:solidFill>
                  <a:srgbClr val="FF0000"/>
                </a:solidFill>
                <a:latin typeface="Calibri" pitchFamily="34" charset="0"/>
              </a:rPr>
              <a:t>Com o número da transação, é possível reimprimir a nota, se necessário.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419349" y="7458076"/>
            <a:ext cx="2085976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" name="CaixaDeTexto 101"/>
          <p:cNvSpPr txBox="1"/>
          <p:nvPr/>
        </p:nvSpPr>
        <p:spPr>
          <a:xfrm>
            <a:off x="2476500" y="6762750"/>
            <a:ext cx="2057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latin typeface="Calibri" pitchFamily="34" charset="0"/>
              </a:rPr>
              <a:t>Os itens a serem cancelados aparecerão na caixa abaixo. Em seguida, clique em “Encerrar”,no lado direto da tela. </a:t>
            </a:r>
          </a:p>
        </p:txBody>
      </p:sp>
      <p:cxnSp>
        <p:nvCxnSpPr>
          <p:cNvPr id="106" name="Conector de seta reta 105"/>
          <p:cNvCxnSpPr/>
          <p:nvPr/>
        </p:nvCxnSpPr>
        <p:spPr>
          <a:xfrm>
            <a:off x="3000375" y="7867650"/>
            <a:ext cx="571500" cy="18097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4592607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ema do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19120</TotalTime>
  <Words>274</Words>
  <Application>Microsoft Office PowerPoint</Application>
  <PresentationFormat>Papel A4 (210 x 297 mm)</PresentationFormat>
  <Paragraphs>61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Diego Silva</dc:creator>
  <cp:lastModifiedBy>Micro</cp:lastModifiedBy>
  <cp:revision>120</cp:revision>
  <cp:lastPrinted>2025-07-30T13:53:15Z</cp:lastPrinted>
  <dcterms:created xsi:type="dcterms:W3CDTF">2022-10-16T23:11:18Z</dcterms:created>
  <dcterms:modified xsi:type="dcterms:W3CDTF">2026-06-30T16:15:29Z</dcterms:modified>
</cp:coreProperties>
</file>