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6" r:id="rId2"/>
  </p:sldIdLst>
  <p:sldSz cx="6858000" cy="9906000" type="A4"/>
  <p:notesSz cx="6669088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Seção sem Título" id="{9D2A7922-36E3-4949-90EF-A6F842BF5739}">
          <p14:sldIdLst>
            <p14:sldId id="256"/>
          </p14:sldIdLst>
        </p14:section>
      </p14:sectionLst>
    </p:ext>
    <p:ext uri="{EFAFB233-063F-42B5-8137-9DF3F51BA10A}">
      <p15:sld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a Vitoria Da Silva" initials="AVDS" lastIdx="1" clrIdx="0">
    <p:extLst>
      <p:ext uri="{19B8F6BF-5375-455C-9EA6-DF929625EA0E}">
        <p15:presenceInfo xmlns="" xmlns:p15="http://schemas.microsoft.com/office/powerpoint/2012/main" userId="S-1-5-21-1553866777-2745702081-2169388664-156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9143" autoAdjust="0"/>
    <p:restoredTop sz="94270" autoAdjust="0"/>
  </p:normalViewPr>
  <p:slideViewPr>
    <p:cSldViewPr snapToGrid="0">
      <p:cViewPr>
        <p:scale>
          <a:sx n="100" d="100"/>
          <a:sy n="100" d="100"/>
        </p:scale>
        <p:origin x="-1500" y="-90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C9059C-BD74-43C7-A0FF-3BA5694EBD93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176463" y="1241425"/>
            <a:ext cx="231616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C6E93E-B39E-44ED-BDD6-6165048ADE4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469667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C6E93E-B39E-44ED-BDD6-6165048ADE47}" type="slidenum">
              <a:rPr lang="pt-BR" smtClean="0"/>
              <a:pPr/>
              <a:t>1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188199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728577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873302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895448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205545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470597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49768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9635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338235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99242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722437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003575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01E515-B1E0-4173-B251-863F25E20A6B}" type="datetimeFigureOut">
              <a:rPr lang="pt-BR" smtClean="0"/>
              <a:pPr/>
              <a:t>30/06/2026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2C2F78-03F6-44A8-ABC4-39ED59B4D8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523355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Imagem 153">
            <a:extLst>
              <a:ext uri="{FF2B5EF4-FFF2-40B4-BE49-F238E27FC236}">
                <a16:creationId xmlns="" xmlns:a16="http://schemas.microsoft.com/office/drawing/2014/main" id="{8CC5B634-BF93-C84D-41EA-3A14996D36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0059" y="7291828"/>
            <a:ext cx="2030957" cy="1118747"/>
          </a:xfrm>
          <a:prstGeom prst="rect">
            <a:avLst/>
          </a:prstGeom>
        </p:spPr>
      </p:pic>
      <p:pic>
        <p:nvPicPr>
          <p:cNvPr id="125" name="Imagem 124">
            <a:extLst>
              <a:ext uri="{FF2B5EF4-FFF2-40B4-BE49-F238E27FC236}">
                <a16:creationId xmlns="" xmlns:a16="http://schemas.microsoft.com/office/drawing/2014/main" id="{25D5982F-5808-D170-574A-B5C761A0F4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087" y="7353158"/>
            <a:ext cx="1961300" cy="511643"/>
          </a:xfrm>
          <a:prstGeom prst="rect">
            <a:avLst/>
          </a:prstGeom>
        </p:spPr>
      </p:pic>
      <p:pic>
        <p:nvPicPr>
          <p:cNvPr id="95" name="Imagem 94">
            <a:extLst>
              <a:ext uri="{FF2B5EF4-FFF2-40B4-BE49-F238E27FC236}">
                <a16:creationId xmlns="" xmlns:a16="http://schemas.microsoft.com/office/drawing/2014/main" id="{15645CE9-D321-624D-B8B7-BCB252520D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476" y="5945559"/>
            <a:ext cx="1902621" cy="809746"/>
          </a:xfrm>
          <a:prstGeom prst="rect">
            <a:avLst/>
          </a:prstGeom>
        </p:spPr>
      </p:pic>
      <p:pic>
        <p:nvPicPr>
          <p:cNvPr id="102" name="Imagem 101">
            <a:extLst>
              <a:ext uri="{FF2B5EF4-FFF2-40B4-BE49-F238E27FC236}">
                <a16:creationId xmlns="" xmlns:a16="http://schemas.microsoft.com/office/drawing/2014/main" id="{B77DE9E3-5A25-8B68-FA16-05AFD78D978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5452"/>
          <a:stretch>
            <a:fillRect/>
          </a:stretch>
        </p:blipFill>
        <p:spPr>
          <a:xfrm>
            <a:off x="405973" y="4953020"/>
            <a:ext cx="1336556" cy="937576"/>
          </a:xfrm>
          <a:prstGeom prst="rect">
            <a:avLst/>
          </a:prstGeom>
        </p:spPr>
      </p:pic>
      <p:pic>
        <p:nvPicPr>
          <p:cNvPr id="114" name="Imagem 113">
            <a:extLst>
              <a:ext uri="{FF2B5EF4-FFF2-40B4-BE49-F238E27FC236}">
                <a16:creationId xmlns="" xmlns:a16="http://schemas.microsoft.com/office/drawing/2014/main" id="{34F2BED5-3D01-BDCC-4FA4-4A8CD5709F30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7402" r="18804"/>
          <a:stretch>
            <a:fillRect/>
          </a:stretch>
        </p:blipFill>
        <p:spPr>
          <a:xfrm>
            <a:off x="3345351" y="2893680"/>
            <a:ext cx="1143492" cy="1012476"/>
          </a:xfrm>
          <a:prstGeom prst="rect">
            <a:avLst/>
          </a:prstGeom>
        </p:spPr>
      </p:pic>
      <p:pic>
        <p:nvPicPr>
          <p:cNvPr id="68" name="Imagem 67">
            <a:extLst>
              <a:ext uri="{FF2B5EF4-FFF2-40B4-BE49-F238E27FC236}">
                <a16:creationId xmlns="" xmlns:a16="http://schemas.microsoft.com/office/drawing/2014/main" id="{E5433085-E363-168B-DEA2-133115B8C19F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-1" r="3731"/>
          <a:stretch>
            <a:fillRect/>
          </a:stretch>
        </p:blipFill>
        <p:spPr>
          <a:xfrm>
            <a:off x="2328245" y="2547881"/>
            <a:ext cx="945725" cy="1878974"/>
          </a:xfrm>
          <a:prstGeom prst="rect">
            <a:avLst/>
          </a:prstGeom>
        </p:spPr>
      </p:pic>
      <p:pic>
        <p:nvPicPr>
          <p:cNvPr id="64" name="Imagem 63">
            <a:extLst>
              <a:ext uri="{FF2B5EF4-FFF2-40B4-BE49-F238E27FC236}">
                <a16:creationId xmlns="" xmlns:a16="http://schemas.microsoft.com/office/drawing/2014/main" id="{64354283-3918-7EAC-FCD4-454567088E9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9324" y="2873020"/>
            <a:ext cx="1886467" cy="1360010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="" xmlns:a16="http://schemas.microsoft.com/office/drawing/2014/main" id="{FBF4700F-7B3B-65BB-9A39-9F532BBA488A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b="21491"/>
          <a:stretch>
            <a:fillRect/>
          </a:stretch>
        </p:blipFill>
        <p:spPr>
          <a:xfrm>
            <a:off x="4767994" y="4973909"/>
            <a:ext cx="1535435" cy="967344"/>
          </a:xfrm>
          <a:prstGeom prst="rect">
            <a:avLst/>
          </a:prstGeom>
        </p:spPr>
      </p:pic>
      <p:pic>
        <p:nvPicPr>
          <p:cNvPr id="120" name="Imagem 119">
            <a:extLst>
              <a:ext uri="{FF2B5EF4-FFF2-40B4-BE49-F238E27FC236}">
                <a16:creationId xmlns="" xmlns:a16="http://schemas.microsoft.com/office/drawing/2014/main" id="{CE42B528-525A-FEBE-8D25-EF8BC791A4C0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t="-1" b="7347"/>
          <a:stretch>
            <a:fillRect/>
          </a:stretch>
        </p:blipFill>
        <p:spPr>
          <a:xfrm>
            <a:off x="4783422" y="3800820"/>
            <a:ext cx="1775712" cy="637593"/>
          </a:xfrm>
          <a:prstGeom prst="rect">
            <a:avLst/>
          </a:prstGeom>
        </p:spPr>
      </p:pic>
      <p:pic>
        <p:nvPicPr>
          <p:cNvPr id="116" name="Imagem 115">
            <a:extLst>
              <a:ext uri="{FF2B5EF4-FFF2-40B4-BE49-F238E27FC236}">
                <a16:creationId xmlns="" xmlns:a16="http://schemas.microsoft.com/office/drawing/2014/main" id="{E83CEF37-AB0A-4D8E-29C6-3A7D5DF749DD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r="2602" b="5413"/>
          <a:stretch>
            <a:fillRect/>
          </a:stretch>
        </p:blipFill>
        <p:spPr>
          <a:xfrm>
            <a:off x="4788211" y="2822298"/>
            <a:ext cx="1684509" cy="888491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="" xmlns:a16="http://schemas.microsoft.com/office/drawing/2014/main" id="{57B692E9-B35E-AE42-7E6C-0417C2EB6DFB}"/>
              </a:ext>
            </a:extLst>
          </p:cNvPr>
          <p:cNvSpPr/>
          <p:nvPr/>
        </p:nvSpPr>
        <p:spPr>
          <a:xfrm>
            <a:off x="-1778" y="-170"/>
            <a:ext cx="6858000" cy="9906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="" xmlns:a16="http://schemas.microsoft.com/office/drawing/2014/main" id="{97C68C69-F450-9012-DF88-C9B24AB46AA5}"/>
              </a:ext>
            </a:extLst>
          </p:cNvPr>
          <p:cNvSpPr/>
          <p:nvPr/>
        </p:nvSpPr>
        <p:spPr>
          <a:xfrm>
            <a:off x="393982" y="0"/>
            <a:ext cx="825217" cy="4267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b="1" dirty="0"/>
              <a:t>GRUPO MONTEKALI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82DA2753-AA8F-5CC2-65D7-28D1706F4C0B}"/>
              </a:ext>
            </a:extLst>
          </p:cNvPr>
          <p:cNvSpPr/>
          <p:nvPr/>
        </p:nvSpPr>
        <p:spPr>
          <a:xfrm>
            <a:off x="-1" y="423863"/>
            <a:ext cx="12192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000" b="1" dirty="0" smtClean="0"/>
          </a:p>
          <a:p>
            <a:r>
              <a:rPr lang="pt-BR" sz="1000" b="1" dirty="0" smtClean="0"/>
              <a:t>Atividade</a:t>
            </a:r>
            <a:r>
              <a:rPr lang="pt-BR" sz="1000" b="1" dirty="0" smtClean="0"/>
              <a:t>:</a:t>
            </a:r>
          </a:p>
          <a:p>
            <a:endParaRPr lang="pt-BR" sz="1000" b="1" dirty="0"/>
          </a:p>
        </p:txBody>
      </p:sp>
      <p:sp>
        <p:nvSpPr>
          <p:cNvPr id="19" name="Retângulo 18">
            <a:extLst>
              <a:ext uri="{FF2B5EF4-FFF2-40B4-BE49-F238E27FC236}">
                <a16:creationId xmlns="" xmlns:a16="http://schemas.microsoft.com/office/drawing/2014/main" id="{875DD7A7-AD83-87BC-8738-C35C9A09FF65}"/>
              </a:ext>
            </a:extLst>
          </p:cNvPr>
          <p:cNvSpPr/>
          <p:nvPr/>
        </p:nvSpPr>
        <p:spPr>
          <a:xfrm>
            <a:off x="0" y="1067753"/>
            <a:ext cx="12192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Criado em: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="" xmlns:a16="http://schemas.microsoft.com/office/drawing/2014/main" id="{FB7B3B3D-01B1-E62C-8E11-10F3F2FC36B2}"/>
              </a:ext>
            </a:extLst>
          </p:cNvPr>
          <p:cNvSpPr/>
          <p:nvPr/>
        </p:nvSpPr>
        <p:spPr>
          <a:xfrm>
            <a:off x="-1" y="1282065"/>
            <a:ext cx="68580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/>
              <a:t>MATERIAIS NECESSÁRIOS DE ENTRADA</a:t>
            </a:r>
          </a:p>
        </p:txBody>
      </p:sp>
      <p:sp>
        <p:nvSpPr>
          <p:cNvPr id="21" name="Retângulo 20">
            <a:extLst>
              <a:ext uri="{FF2B5EF4-FFF2-40B4-BE49-F238E27FC236}">
                <a16:creationId xmlns="" xmlns:a16="http://schemas.microsoft.com/office/drawing/2014/main" id="{EEC0854C-401F-BA4D-0C06-62762973522F}"/>
              </a:ext>
            </a:extLst>
          </p:cNvPr>
          <p:cNvSpPr/>
          <p:nvPr/>
        </p:nvSpPr>
        <p:spPr>
          <a:xfrm>
            <a:off x="1" y="1498283"/>
            <a:ext cx="292100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200" dirty="0"/>
              <a:t>1</a:t>
            </a:r>
            <a:endParaRPr lang="pt-BR" sz="1400" dirty="0"/>
          </a:p>
        </p:txBody>
      </p:sp>
      <p:sp>
        <p:nvSpPr>
          <p:cNvPr id="22" name="Retângulo 21">
            <a:extLst>
              <a:ext uri="{FF2B5EF4-FFF2-40B4-BE49-F238E27FC236}">
                <a16:creationId xmlns="" xmlns:a16="http://schemas.microsoft.com/office/drawing/2014/main" id="{165CF4BD-E54F-B08E-89DF-E72EE469B120}"/>
              </a:ext>
            </a:extLst>
          </p:cNvPr>
          <p:cNvSpPr/>
          <p:nvPr/>
        </p:nvSpPr>
        <p:spPr>
          <a:xfrm>
            <a:off x="1" y="1703070"/>
            <a:ext cx="292100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200" dirty="0"/>
              <a:t>2</a:t>
            </a:r>
            <a:endParaRPr lang="pt-BR" sz="1400" dirty="0"/>
          </a:p>
        </p:txBody>
      </p:sp>
      <p:sp>
        <p:nvSpPr>
          <p:cNvPr id="23" name="Retângulo 22">
            <a:extLst>
              <a:ext uri="{FF2B5EF4-FFF2-40B4-BE49-F238E27FC236}">
                <a16:creationId xmlns="" xmlns:a16="http://schemas.microsoft.com/office/drawing/2014/main" id="{62AE30DB-8465-4035-686D-0DF8EB03A4FD}"/>
              </a:ext>
            </a:extLst>
          </p:cNvPr>
          <p:cNvSpPr/>
          <p:nvPr/>
        </p:nvSpPr>
        <p:spPr>
          <a:xfrm>
            <a:off x="0" y="1913573"/>
            <a:ext cx="68580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/>
              <a:t>PASSO A PASSO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="" xmlns:a16="http://schemas.microsoft.com/office/drawing/2014/main" id="{076361FD-0963-8F7A-F6BC-F213C97DE1B5}"/>
              </a:ext>
            </a:extLst>
          </p:cNvPr>
          <p:cNvSpPr/>
          <p:nvPr/>
        </p:nvSpPr>
        <p:spPr>
          <a:xfrm>
            <a:off x="-1" y="852488"/>
            <a:ext cx="12192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Responsável:</a:t>
            </a:r>
          </a:p>
        </p:txBody>
      </p:sp>
      <p:sp>
        <p:nvSpPr>
          <p:cNvPr id="26" name="Retângulo 25">
            <a:extLst>
              <a:ext uri="{FF2B5EF4-FFF2-40B4-BE49-F238E27FC236}">
                <a16:creationId xmlns="" xmlns:a16="http://schemas.microsoft.com/office/drawing/2014/main" id="{AAFBCD4C-4837-B368-F919-0E99B31AE738}"/>
              </a:ext>
            </a:extLst>
          </p:cNvPr>
          <p:cNvSpPr/>
          <p:nvPr/>
        </p:nvSpPr>
        <p:spPr>
          <a:xfrm>
            <a:off x="0" y="637223"/>
            <a:ext cx="12192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 smtClean="0"/>
              <a:t>Setor:</a:t>
            </a:r>
            <a:endParaRPr lang="pt-BR" sz="1000" b="1" dirty="0"/>
          </a:p>
        </p:txBody>
      </p:sp>
      <p:sp>
        <p:nvSpPr>
          <p:cNvPr id="27" name="Retângulo 26">
            <a:extLst>
              <a:ext uri="{FF2B5EF4-FFF2-40B4-BE49-F238E27FC236}">
                <a16:creationId xmlns="" xmlns:a16="http://schemas.microsoft.com/office/drawing/2014/main" id="{FDA278ED-CCBD-FF6B-2D62-5021D899C300}"/>
              </a:ext>
            </a:extLst>
          </p:cNvPr>
          <p:cNvSpPr/>
          <p:nvPr/>
        </p:nvSpPr>
        <p:spPr>
          <a:xfrm>
            <a:off x="3429000" y="1497330"/>
            <a:ext cx="292100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200" dirty="0"/>
              <a:t>3</a:t>
            </a:r>
          </a:p>
        </p:txBody>
      </p:sp>
      <p:sp>
        <p:nvSpPr>
          <p:cNvPr id="28" name="Retângulo 27">
            <a:extLst>
              <a:ext uri="{FF2B5EF4-FFF2-40B4-BE49-F238E27FC236}">
                <a16:creationId xmlns="" xmlns:a16="http://schemas.microsoft.com/office/drawing/2014/main" id="{FDED2F20-D449-EFD1-74DF-F5268AC50EFD}"/>
              </a:ext>
            </a:extLst>
          </p:cNvPr>
          <p:cNvSpPr/>
          <p:nvPr/>
        </p:nvSpPr>
        <p:spPr>
          <a:xfrm>
            <a:off x="3429000" y="1704975"/>
            <a:ext cx="292100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200" dirty="0"/>
              <a:t>4</a:t>
            </a:r>
            <a:endParaRPr lang="pt-BR" sz="1400" dirty="0"/>
          </a:p>
        </p:txBody>
      </p:sp>
      <p:sp>
        <p:nvSpPr>
          <p:cNvPr id="29" name="Retângulo 28">
            <a:extLst>
              <a:ext uri="{FF2B5EF4-FFF2-40B4-BE49-F238E27FC236}">
                <a16:creationId xmlns="" xmlns:a16="http://schemas.microsoft.com/office/drawing/2014/main" id="{4CCC0A98-FC7C-39B2-4EDA-4A18BB23D905}"/>
              </a:ext>
            </a:extLst>
          </p:cNvPr>
          <p:cNvSpPr/>
          <p:nvPr/>
        </p:nvSpPr>
        <p:spPr>
          <a:xfrm>
            <a:off x="292101" y="1498283"/>
            <a:ext cx="3136899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/>
              <a:t>Computador com acesso à internet</a:t>
            </a:r>
          </a:p>
        </p:txBody>
      </p:sp>
      <p:sp>
        <p:nvSpPr>
          <p:cNvPr id="30" name="Retângulo 29">
            <a:extLst>
              <a:ext uri="{FF2B5EF4-FFF2-40B4-BE49-F238E27FC236}">
                <a16:creationId xmlns="" xmlns:a16="http://schemas.microsoft.com/office/drawing/2014/main" id="{66FBBD75-9656-0E8C-1DA0-8405437B48C2}"/>
              </a:ext>
            </a:extLst>
          </p:cNvPr>
          <p:cNvSpPr/>
          <p:nvPr/>
        </p:nvSpPr>
        <p:spPr>
          <a:xfrm>
            <a:off x="292101" y="1705928"/>
            <a:ext cx="3136899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000" dirty="0"/>
          </a:p>
        </p:txBody>
      </p:sp>
      <p:sp>
        <p:nvSpPr>
          <p:cNvPr id="31" name="Retângulo 30">
            <a:extLst>
              <a:ext uri="{FF2B5EF4-FFF2-40B4-BE49-F238E27FC236}">
                <a16:creationId xmlns="" xmlns:a16="http://schemas.microsoft.com/office/drawing/2014/main" id="{DAE49047-0DBC-93DC-BA08-44E74598A705}"/>
              </a:ext>
            </a:extLst>
          </p:cNvPr>
          <p:cNvSpPr/>
          <p:nvPr/>
        </p:nvSpPr>
        <p:spPr>
          <a:xfrm>
            <a:off x="3721101" y="1495425"/>
            <a:ext cx="3136900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000" dirty="0"/>
          </a:p>
        </p:txBody>
      </p:sp>
      <p:sp>
        <p:nvSpPr>
          <p:cNvPr id="32" name="Retângulo 31">
            <a:extLst>
              <a:ext uri="{FF2B5EF4-FFF2-40B4-BE49-F238E27FC236}">
                <a16:creationId xmlns="" xmlns:a16="http://schemas.microsoft.com/office/drawing/2014/main" id="{49440D49-B2FC-FD5E-9547-D9654F136017}"/>
              </a:ext>
            </a:extLst>
          </p:cNvPr>
          <p:cNvSpPr/>
          <p:nvPr/>
        </p:nvSpPr>
        <p:spPr>
          <a:xfrm>
            <a:off x="3721101" y="1703070"/>
            <a:ext cx="3136900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000" dirty="0"/>
          </a:p>
        </p:txBody>
      </p:sp>
      <p:sp>
        <p:nvSpPr>
          <p:cNvPr id="33" name="Retângulo 32">
            <a:extLst>
              <a:ext uri="{FF2B5EF4-FFF2-40B4-BE49-F238E27FC236}">
                <a16:creationId xmlns="" xmlns:a16="http://schemas.microsoft.com/office/drawing/2014/main" id="{4BC29C1D-0D40-6B80-8472-BD3539C3E756}"/>
              </a:ext>
            </a:extLst>
          </p:cNvPr>
          <p:cNvSpPr/>
          <p:nvPr/>
        </p:nvSpPr>
        <p:spPr>
          <a:xfrm>
            <a:off x="1219196" y="422908"/>
            <a:ext cx="3943349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 smtClean="0"/>
              <a:t>Como retirar impedimento de um cliente</a:t>
            </a:r>
            <a:endParaRPr lang="pt-BR" sz="1200" b="1" dirty="0"/>
          </a:p>
        </p:txBody>
      </p:sp>
      <p:sp>
        <p:nvSpPr>
          <p:cNvPr id="34" name="Retângulo 33">
            <a:extLst>
              <a:ext uri="{FF2B5EF4-FFF2-40B4-BE49-F238E27FC236}">
                <a16:creationId xmlns="" xmlns:a16="http://schemas.microsoft.com/office/drawing/2014/main" id="{652F6960-D379-923F-073C-327A882B5637}"/>
              </a:ext>
            </a:extLst>
          </p:cNvPr>
          <p:cNvSpPr/>
          <p:nvPr/>
        </p:nvSpPr>
        <p:spPr>
          <a:xfrm>
            <a:off x="1219197" y="636268"/>
            <a:ext cx="3943349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dirty="0" smtClean="0"/>
              <a:t>Frente de caixa</a:t>
            </a:r>
            <a:endParaRPr lang="pt-BR" sz="1200" dirty="0"/>
          </a:p>
        </p:txBody>
      </p:sp>
      <p:sp>
        <p:nvSpPr>
          <p:cNvPr id="35" name="Retângulo 34">
            <a:extLst>
              <a:ext uri="{FF2B5EF4-FFF2-40B4-BE49-F238E27FC236}">
                <a16:creationId xmlns="" xmlns:a16="http://schemas.microsoft.com/office/drawing/2014/main" id="{8651DE63-F026-B57A-7B9F-472241FC2795}"/>
              </a:ext>
            </a:extLst>
          </p:cNvPr>
          <p:cNvSpPr/>
          <p:nvPr/>
        </p:nvSpPr>
        <p:spPr>
          <a:xfrm>
            <a:off x="1219196" y="1907"/>
            <a:ext cx="3943350" cy="4248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Procedimento Operacional padrão</a:t>
            </a:r>
          </a:p>
        </p:txBody>
      </p:sp>
      <p:sp>
        <p:nvSpPr>
          <p:cNvPr id="36" name="Retângulo 35">
            <a:extLst>
              <a:ext uri="{FF2B5EF4-FFF2-40B4-BE49-F238E27FC236}">
                <a16:creationId xmlns="" xmlns:a16="http://schemas.microsoft.com/office/drawing/2014/main" id="{767D1ECE-7969-1161-6D56-6D797A86F2F1}"/>
              </a:ext>
            </a:extLst>
          </p:cNvPr>
          <p:cNvSpPr/>
          <p:nvPr/>
        </p:nvSpPr>
        <p:spPr>
          <a:xfrm>
            <a:off x="5162550" y="3809"/>
            <a:ext cx="979167" cy="207645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Controle:</a:t>
            </a:r>
          </a:p>
        </p:txBody>
      </p:sp>
      <p:sp>
        <p:nvSpPr>
          <p:cNvPr id="37" name="Retângulo 36">
            <a:extLst>
              <a:ext uri="{FF2B5EF4-FFF2-40B4-BE49-F238E27FC236}">
                <a16:creationId xmlns="" xmlns:a16="http://schemas.microsoft.com/office/drawing/2014/main" id="{81539C21-5507-C1AC-2811-0C36B65164A7}"/>
              </a:ext>
            </a:extLst>
          </p:cNvPr>
          <p:cNvSpPr/>
          <p:nvPr/>
        </p:nvSpPr>
        <p:spPr>
          <a:xfrm>
            <a:off x="6141719" y="3810"/>
            <a:ext cx="716279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/>
              <a:t>TPFC001</a:t>
            </a:r>
          </a:p>
        </p:txBody>
      </p:sp>
      <p:sp>
        <p:nvSpPr>
          <p:cNvPr id="38" name="Retângulo 37">
            <a:extLst>
              <a:ext uri="{FF2B5EF4-FFF2-40B4-BE49-F238E27FC236}">
                <a16:creationId xmlns="" xmlns:a16="http://schemas.microsoft.com/office/drawing/2014/main" id="{7E936E81-E638-4BC1-6829-AD33FD95B66F}"/>
              </a:ext>
            </a:extLst>
          </p:cNvPr>
          <p:cNvSpPr/>
          <p:nvPr/>
        </p:nvSpPr>
        <p:spPr>
          <a:xfrm>
            <a:off x="5162550" y="220026"/>
            <a:ext cx="979167" cy="207645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960" b="1" dirty="0"/>
              <a:t>Tempo de ciclo:</a:t>
            </a:r>
          </a:p>
        </p:txBody>
      </p:sp>
      <p:sp>
        <p:nvSpPr>
          <p:cNvPr id="39" name="Retângulo 38">
            <a:extLst>
              <a:ext uri="{FF2B5EF4-FFF2-40B4-BE49-F238E27FC236}">
                <a16:creationId xmlns="" xmlns:a16="http://schemas.microsoft.com/office/drawing/2014/main" id="{469C26D5-0950-7244-0E9F-8FC49C0EE095}"/>
              </a:ext>
            </a:extLst>
          </p:cNvPr>
          <p:cNvSpPr/>
          <p:nvPr/>
        </p:nvSpPr>
        <p:spPr>
          <a:xfrm>
            <a:off x="6141716" y="212645"/>
            <a:ext cx="716279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/>
              <a:t>10 min</a:t>
            </a:r>
          </a:p>
        </p:txBody>
      </p:sp>
      <p:sp>
        <p:nvSpPr>
          <p:cNvPr id="40" name="Retângulo 39">
            <a:extLst>
              <a:ext uri="{FF2B5EF4-FFF2-40B4-BE49-F238E27FC236}">
                <a16:creationId xmlns="" xmlns:a16="http://schemas.microsoft.com/office/drawing/2014/main" id="{FF3BCF14-B6D6-EC60-4CE5-D790A9DC86C6}"/>
              </a:ext>
            </a:extLst>
          </p:cNvPr>
          <p:cNvSpPr/>
          <p:nvPr/>
        </p:nvSpPr>
        <p:spPr>
          <a:xfrm>
            <a:off x="5162547" y="421003"/>
            <a:ext cx="979172" cy="646271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Periodicidade:</a:t>
            </a:r>
          </a:p>
        </p:txBody>
      </p:sp>
      <p:sp>
        <p:nvSpPr>
          <p:cNvPr id="41" name="Retângulo 40">
            <a:extLst>
              <a:ext uri="{FF2B5EF4-FFF2-40B4-BE49-F238E27FC236}">
                <a16:creationId xmlns="" xmlns:a16="http://schemas.microsoft.com/office/drawing/2014/main" id="{A5241579-1356-87BF-AD6D-24B5EAD30AEE}"/>
              </a:ext>
            </a:extLst>
          </p:cNvPr>
          <p:cNvSpPr/>
          <p:nvPr/>
        </p:nvSpPr>
        <p:spPr>
          <a:xfrm>
            <a:off x="6141720" y="423863"/>
            <a:ext cx="716279" cy="6405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/>
              <a:t>Segunda à Segunda</a:t>
            </a:r>
          </a:p>
        </p:txBody>
      </p:sp>
      <p:sp>
        <p:nvSpPr>
          <p:cNvPr id="42" name="Retângulo 41">
            <a:extLst>
              <a:ext uri="{FF2B5EF4-FFF2-40B4-BE49-F238E27FC236}">
                <a16:creationId xmlns="" xmlns:a16="http://schemas.microsoft.com/office/drawing/2014/main" id="{69E3CFEF-C62A-C185-909A-3A4C4AD9FBD0}"/>
              </a:ext>
            </a:extLst>
          </p:cNvPr>
          <p:cNvSpPr/>
          <p:nvPr/>
        </p:nvSpPr>
        <p:spPr>
          <a:xfrm>
            <a:off x="1219195" y="851775"/>
            <a:ext cx="3943349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dirty="0"/>
              <a:t>Fiscais de Caixa </a:t>
            </a:r>
          </a:p>
        </p:txBody>
      </p:sp>
      <p:sp>
        <p:nvSpPr>
          <p:cNvPr id="43" name="Retângulo 42">
            <a:extLst>
              <a:ext uri="{FF2B5EF4-FFF2-40B4-BE49-F238E27FC236}">
                <a16:creationId xmlns="" xmlns:a16="http://schemas.microsoft.com/office/drawing/2014/main" id="{96414F53-2308-9AFB-7F66-2321D7173B08}"/>
              </a:ext>
            </a:extLst>
          </p:cNvPr>
          <p:cNvSpPr/>
          <p:nvPr/>
        </p:nvSpPr>
        <p:spPr>
          <a:xfrm>
            <a:off x="5162546" y="1070611"/>
            <a:ext cx="979172" cy="207645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 Nº revisão:</a:t>
            </a:r>
          </a:p>
        </p:txBody>
      </p:sp>
      <p:sp>
        <p:nvSpPr>
          <p:cNvPr id="44" name="Retângulo 43">
            <a:extLst>
              <a:ext uri="{FF2B5EF4-FFF2-40B4-BE49-F238E27FC236}">
                <a16:creationId xmlns="" xmlns:a16="http://schemas.microsoft.com/office/drawing/2014/main" id="{2D1043D3-C8A3-5870-DEB6-51442C69C337}"/>
              </a:ext>
            </a:extLst>
          </p:cNvPr>
          <p:cNvSpPr/>
          <p:nvPr/>
        </p:nvSpPr>
        <p:spPr>
          <a:xfrm>
            <a:off x="6141717" y="1074420"/>
            <a:ext cx="716279" cy="2076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200" dirty="0"/>
              <a:t>0</a:t>
            </a:r>
          </a:p>
        </p:txBody>
      </p:sp>
      <p:sp>
        <p:nvSpPr>
          <p:cNvPr id="45" name="Retângulo 44">
            <a:extLst>
              <a:ext uri="{FF2B5EF4-FFF2-40B4-BE49-F238E27FC236}">
                <a16:creationId xmlns="" xmlns:a16="http://schemas.microsoft.com/office/drawing/2014/main" id="{9B282AA7-7C9F-4CF1-AC37-72339C7A15C0}"/>
              </a:ext>
            </a:extLst>
          </p:cNvPr>
          <p:cNvSpPr/>
          <p:nvPr/>
        </p:nvSpPr>
        <p:spPr>
          <a:xfrm>
            <a:off x="1219195" y="1067753"/>
            <a:ext cx="942971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/>
              <a:t>28/07/2025</a:t>
            </a:r>
          </a:p>
        </p:txBody>
      </p:sp>
      <p:sp>
        <p:nvSpPr>
          <p:cNvPr id="46" name="Retângulo 45">
            <a:extLst>
              <a:ext uri="{FF2B5EF4-FFF2-40B4-BE49-F238E27FC236}">
                <a16:creationId xmlns="" xmlns:a16="http://schemas.microsoft.com/office/drawing/2014/main" id="{4D77E0C0-4E1F-14BC-D640-5F48B70A7CFA}"/>
              </a:ext>
            </a:extLst>
          </p:cNvPr>
          <p:cNvSpPr/>
          <p:nvPr/>
        </p:nvSpPr>
        <p:spPr>
          <a:xfrm>
            <a:off x="2162170" y="1067753"/>
            <a:ext cx="845349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Revisado:</a:t>
            </a:r>
          </a:p>
        </p:txBody>
      </p:sp>
      <p:sp>
        <p:nvSpPr>
          <p:cNvPr id="47" name="Retângulo 46">
            <a:extLst>
              <a:ext uri="{FF2B5EF4-FFF2-40B4-BE49-F238E27FC236}">
                <a16:creationId xmlns="" xmlns:a16="http://schemas.microsoft.com/office/drawing/2014/main" id="{CC93EA7F-10D5-09A5-2711-1B72D1DBAE8D}"/>
              </a:ext>
            </a:extLst>
          </p:cNvPr>
          <p:cNvSpPr/>
          <p:nvPr/>
        </p:nvSpPr>
        <p:spPr>
          <a:xfrm>
            <a:off x="3009896" y="1067753"/>
            <a:ext cx="2152646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/>
              <a:t>Vinicius Figueredo</a:t>
            </a:r>
          </a:p>
        </p:txBody>
      </p:sp>
      <p:cxnSp>
        <p:nvCxnSpPr>
          <p:cNvPr id="69" name="Conector reto 68">
            <a:extLst>
              <a:ext uri="{FF2B5EF4-FFF2-40B4-BE49-F238E27FC236}">
                <a16:creationId xmlns="" xmlns:a16="http://schemas.microsoft.com/office/drawing/2014/main" id="{8493E804-F9AB-7D7A-193B-FF96FD02AB76}"/>
              </a:ext>
            </a:extLst>
          </p:cNvPr>
          <p:cNvCxnSpPr>
            <a:cxnSpLocks/>
          </p:cNvCxnSpPr>
          <p:nvPr/>
        </p:nvCxnSpPr>
        <p:spPr>
          <a:xfrm>
            <a:off x="-31892" y="4478485"/>
            <a:ext cx="685800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5" name="Retângulo 74">
            <a:extLst>
              <a:ext uri="{FF2B5EF4-FFF2-40B4-BE49-F238E27FC236}">
                <a16:creationId xmlns="" xmlns:a16="http://schemas.microsoft.com/office/drawing/2014/main" id="{298D1E6D-44F8-7629-7969-CDDC0F765AC1}"/>
              </a:ext>
            </a:extLst>
          </p:cNvPr>
          <p:cNvSpPr/>
          <p:nvPr/>
        </p:nvSpPr>
        <p:spPr>
          <a:xfrm>
            <a:off x="3" y="8809973"/>
            <a:ext cx="241299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1</a:t>
            </a:r>
          </a:p>
        </p:txBody>
      </p:sp>
      <p:sp>
        <p:nvSpPr>
          <p:cNvPr id="76" name="Retângulo 75">
            <a:extLst>
              <a:ext uri="{FF2B5EF4-FFF2-40B4-BE49-F238E27FC236}">
                <a16:creationId xmlns="" xmlns:a16="http://schemas.microsoft.com/office/drawing/2014/main" id="{F32315DB-F1A5-8FAB-2BA8-3EF5637BCA64}"/>
              </a:ext>
            </a:extLst>
          </p:cNvPr>
          <p:cNvSpPr/>
          <p:nvPr/>
        </p:nvSpPr>
        <p:spPr>
          <a:xfrm>
            <a:off x="2" y="9024285"/>
            <a:ext cx="2413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b="1" dirty="0"/>
              <a:t>2</a:t>
            </a:r>
          </a:p>
        </p:txBody>
      </p:sp>
      <p:sp>
        <p:nvSpPr>
          <p:cNvPr id="77" name="Retângulo 76">
            <a:extLst>
              <a:ext uri="{FF2B5EF4-FFF2-40B4-BE49-F238E27FC236}">
                <a16:creationId xmlns="" xmlns:a16="http://schemas.microsoft.com/office/drawing/2014/main" id="{13208C6F-E1D2-CCD4-9D96-04F86A49A3B0}"/>
              </a:ext>
            </a:extLst>
          </p:cNvPr>
          <p:cNvSpPr/>
          <p:nvPr/>
        </p:nvSpPr>
        <p:spPr>
          <a:xfrm>
            <a:off x="4" y="9242408"/>
            <a:ext cx="6857996" cy="207645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b="1" dirty="0"/>
              <a:t>APROVAÇÃO</a:t>
            </a:r>
          </a:p>
        </p:txBody>
      </p:sp>
      <p:sp>
        <p:nvSpPr>
          <p:cNvPr id="78" name="Retângulo 77">
            <a:extLst>
              <a:ext uri="{FF2B5EF4-FFF2-40B4-BE49-F238E27FC236}">
                <a16:creationId xmlns="" xmlns:a16="http://schemas.microsoft.com/office/drawing/2014/main" id="{2E01A2BD-321E-DEE9-C640-C0E68A82F8B7}"/>
              </a:ext>
            </a:extLst>
          </p:cNvPr>
          <p:cNvSpPr/>
          <p:nvPr/>
        </p:nvSpPr>
        <p:spPr>
          <a:xfrm>
            <a:off x="4" y="9447195"/>
            <a:ext cx="6857996" cy="4702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pt-BR" sz="1000" dirty="0"/>
              <a:t>	 Responsável				            Líder				       SIM</a:t>
            </a:r>
            <a:br>
              <a:rPr lang="pt-BR" sz="1000" dirty="0"/>
            </a:br>
            <a:r>
              <a:rPr lang="pt-BR" sz="1000" dirty="0"/>
              <a:t>	Diego Silva				</a:t>
            </a:r>
          </a:p>
        </p:txBody>
      </p:sp>
      <p:sp>
        <p:nvSpPr>
          <p:cNvPr id="79" name="Retângulo 78">
            <a:extLst>
              <a:ext uri="{FF2B5EF4-FFF2-40B4-BE49-F238E27FC236}">
                <a16:creationId xmlns="" xmlns:a16="http://schemas.microsoft.com/office/drawing/2014/main" id="{C1AEDD96-A1B6-C6DE-5284-633C0AFA3B7A}"/>
              </a:ext>
            </a:extLst>
          </p:cNvPr>
          <p:cNvSpPr/>
          <p:nvPr/>
        </p:nvSpPr>
        <p:spPr>
          <a:xfrm>
            <a:off x="2" y="8596613"/>
            <a:ext cx="68580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b="1" dirty="0"/>
              <a:t>RESULTADO ESPERADO (SAÍDAS)</a:t>
            </a:r>
          </a:p>
        </p:txBody>
      </p:sp>
      <p:cxnSp>
        <p:nvCxnSpPr>
          <p:cNvPr id="80" name="Conector reto 79">
            <a:extLst>
              <a:ext uri="{FF2B5EF4-FFF2-40B4-BE49-F238E27FC236}">
                <a16:creationId xmlns="" xmlns:a16="http://schemas.microsoft.com/office/drawing/2014/main" id="{4843B0DB-0A6C-4B5C-65A5-764309E8D544}"/>
              </a:ext>
            </a:extLst>
          </p:cNvPr>
          <p:cNvCxnSpPr/>
          <p:nvPr/>
        </p:nvCxnSpPr>
        <p:spPr>
          <a:xfrm>
            <a:off x="2120902" y="9450053"/>
            <a:ext cx="0" cy="47371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ector reto 80">
            <a:extLst>
              <a:ext uri="{FF2B5EF4-FFF2-40B4-BE49-F238E27FC236}">
                <a16:creationId xmlns="" xmlns:a16="http://schemas.microsoft.com/office/drawing/2014/main" id="{FD1335B1-6475-BD37-ADA8-A7DA3BD61EB8}"/>
              </a:ext>
            </a:extLst>
          </p:cNvPr>
          <p:cNvCxnSpPr/>
          <p:nvPr/>
        </p:nvCxnSpPr>
        <p:spPr>
          <a:xfrm>
            <a:off x="4476752" y="9450053"/>
            <a:ext cx="0" cy="47371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Retângulo 81">
            <a:extLst>
              <a:ext uri="{FF2B5EF4-FFF2-40B4-BE49-F238E27FC236}">
                <a16:creationId xmlns="" xmlns:a16="http://schemas.microsoft.com/office/drawing/2014/main" id="{10722101-64B9-F69D-D842-7E6A52E93402}"/>
              </a:ext>
            </a:extLst>
          </p:cNvPr>
          <p:cNvSpPr/>
          <p:nvPr/>
        </p:nvSpPr>
        <p:spPr>
          <a:xfrm>
            <a:off x="3187702" y="8814736"/>
            <a:ext cx="241299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3</a:t>
            </a:r>
          </a:p>
        </p:txBody>
      </p:sp>
      <p:sp>
        <p:nvSpPr>
          <p:cNvPr id="83" name="Retângulo 82">
            <a:extLst>
              <a:ext uri="{FF2B5EF4-FFF2-40B4-BE49-F238E27FC236}">
                <a16:creationId xmlns="" xmlns:a16="http://schemas.microsoft.com/office/drawing/2014/main" id="{A093BE88-5830-1373-087A-3DAC56DA661C}"/>
              </a:ext>
            </a:extLst>
          </p:cNvPr>
          <p:cNvSpPr/>
          <p:nvPr/>
        </p:nvSpPr>
        <p:spPr>
          <a:xfrm>
            <a:off x="3187701" y="9029048"/>
            <a:ext cx="2413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b="1" dirty="0"/>
              <a:t>4</a:t>
            </a:r>
          </a:p>
        </p:txBody>
      </p:sp>
      <p:sp>
        <p:nvSpPr>
          <p:cNvPr id="84" name="Retângulo 83">
            <a:extLst>
              <a:ext uri="{FF2B5EF4-FFF2-40B4-BE49-F238E27FC236}">
                <a16:creationId xmlns="" xmlns:a16="http://schemas.microsoft.com/office/drawing/2014/main" id="{54255489-0E34-B7F8-0788-8CBB60E67734}"/>
              </a:ext>
            </a:extLst>
          </p:cNvPr>
          <p:cNvSpPr/>
          <p:nvPr/>
        </p:nvSpPr>
        <p:spPr>
          <a:xfrm>
            <a:off x="3" y="8811878"/>
            <a:ext cx="241299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b="1" dirty="0"/>
              <a:t>1</a:t>
            </a:r>
          </a:p>
        </p:txBody>
      </p:sp>
      <p:sp>
        <p:nvSpPr>
          <p:cNvPr id="85" name="Retângulo 84">
            <a:extLst>
              <a:ext uri="{FF2B5EF4-FFF2-40B4-BE49-F238E27FC236}">
                <a16:creationId xmlns="" xmlns:a16="http://schemas.microsoft.com/office/drawing/2014/main" id="{FFEC811E-F130-FF2E-C911-1D24986CC138}"/>
              </a:ext>
            </a:extLst>
          </p:cNvPr>
          <p:cNvSpPr/>
          <p:nvPr/>
        </p:nvSpPr>
        <p:spPr>
          <a:xfrm>
            <a:off x="2" y="9026190"/>
            <a:ext cx="241300" cy="21336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b="1" dirty="0"/>
              <a:t>2</a:t>
            </a:r>
          </a:p>
        </p:txBody>
      </p:sp>
      <p:sp>
        <p:nvSpPr>
          <p:cNvPr id="86" name="Retângulo 85">
            <a:extLst>
              <a:ext uri="{FF2B5EF4-FFF2-40B4-BE49-F238E27FC236}">
                <a16:creationId xmlns="" xmlns:a16="http://schemas.microsoft.com/office/drawing/2014/main" id="{A5A18F01-41CB-0532-E8D1-F4E4D41CD85D}"/>
              </a:ext>
            </a:extLst>
          </p:cNvPr>
          <p:cNvSpPr/>
          <p:nvPr/>
        </p:nvSpPr>
        <p:spPr>
          <a:xfrm>
            <a:off x="241302" y="8814736"/>
            <a:ext cx="2946398" cy="21336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1000" dirty="0">
                <a:solidFill>
                  <a:schemeClr val="tx1"/>
                </a:solidFill>
              </a:rPr>
              <a:t>Liberar o impedimento do cadastro do cliente</a:t>
            </a:r>
          </a:p>
        </p:txBody>
      </p:sp>
      <p:sp>
        <p:nvSpPr>
          <p:cNvPr id="87" name="Retângulo 86">
            <a:extLst>
              <a:ext uri="{FF2B5EF4-FFF2-40B4-BE49-F238E27FC236}">
                <a16:creationId xmlns="" xmlns:a16="http://schemas.microsoft.com/office/drawing/2014/main" id="{5434AB6A-7B58-1516-3E8A-1A876CF0133C}"/>
              </a:ext>
            </a:extLst>
          </p:cNvPr>
          <p:cNvSpPr/>
          <p:nvPr/>
        </p:nvSpPr>
        <p:spPr>
          <a:xfrm>
            <a:off x="241301" y="9029048"/>
            <a:ext cx="2946410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000" dirty="0"/>
          </a:p>
        </p:txBody>
      </p:sp>
      <p:sp>
        <p:nvSpPr>
          <p:cNvPr id="88" name="Retângulo 87">
            <a:extLst>
              <a:ext uri="{FF2B5EF4-FFF2-40B4-BE49-F238E27FC236}">
                <a16:creationId xmlns="" xmlns:a16="http://schemas.microsoft.com/office/drawing/2014/main" id="{A481BB3E-04A3-BA5D-AFF1-5D83CC081F9E}"/>
              </a:ext>
            </a:extLst>
          </p:cNvPr>
          <p:cNvSpPr/>
          <p:nvPr/>
        </p:nvSpPr>
        <p:spPr>
          <a:xfrm>
            <a:off x="3428995" y="8814736"/>
            <a:ext cx="3428994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000" dirty="0"/>
          </a:p>
        </p:txBody>
      </p:sp>
      <p:sp>
        <p:nvSpPr>
          <p:cNvPr id="89" name="Retângulo 88">
            <a:extLst>
              <a:ext uri="{FF2B5EF4-FFF2-40B4-BE49-F238E27FC236}">
                <a16:creationId xmlns="" xmlns:a16="http://schemas.microsoft.com/office/drawing/2014/main" id="{99F0EC52-2B6F-DB64-E272-FAC1D46C7EEC}"/>
              </a:ext>
            </a:extLst>
          </p:cNvPr>
          <p:cNvSpPr/>
          <p:nvPr/>
        </p:nvSpPr>
        <p:spPr>
          <a:xfrm>
            <a:off x="3428994" y="9029048"/>
            <a:ext cx="3429008" cy="2133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pt-BR" sz="1000" dirty="0"/>
          </a:p>
        </p:txBody>
      </p:sp>
      <p:cxnSp>
        <p:nvCxnSpPr>
          <p:cNvPr id="90" name="Conector reto 89">
            <a:extLst>
              <a:ext uri="{FF2B5EF4-FFF2-40B4-BE49-F238E27FC236}">
                <a16:creationId xmlns="" xmlns:a16="http://schemas.microsoft.com/office/drawing/2014/main" id="{E45992F5-F63C-1226-FF09-2A091922A9EE}"/>
              </a:ext>
            </a:extLst>
          </p:cNvPr>
          <p:cNvCxnSpPr>
            <a:cxnSpLocks/>
          </p:cNvCxnSpPr>
          <p:nvPr/>
        </p:nvCxnSpPr>
        <p:spPr>
          <a:xfrm>
            <a:off x="2413002" y="8596613"/>
            <a:ext cx="4445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m 6">
            <a:extLst>
              <a:ext uri="{FF2B5EF4-FFF2-40B4-BE49-F238E27FC236}">
                <a16:creationId xmlns="" xmlns:a16="http://schemas.microsoft.com/office/drawing/2014/main" id="{920E9360-29FA-47AC-8879-13F801A827B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7" y="94496"/>
            <a:ext cx="362988" cy="241991"/>
          </a:xfrm>
          <a:prstGeom prst="rect">
            <a:avLst/>
          </a:prstGeom>
        </p:spPr>
      </p:pic>
      <p:cxnSp>
        <p:nvCxnSpPr>
          <p:cNvPr id="2" name="Conector reto 1">
            <a:extLst>
              <a:ext uri="{FF2B5EF4-FFF2-40B4-BE49-F238E27FC236}">
                <a16:creationId xmlns="" xmlns:a16="http://schemas.microsoft.com/office/drawing/2014/main" id="{D2EC44B0-B60F-676D-A36F-64138346CE01}"/>
              </a:ext>
            </a:extLst>
          </p:cNvPr>
          <p:cNvCxnSpPr>
            <a:cxnSpLocks/>
          </p:cNvCxnSpPr>
          <p:nvPr/>
        </p:nvCxnSpPr>
        <p:spPr>
          <a:xfrm>
            <a:off x="2223426" y="2129791"/>
            <a:ext cx="80512" cy="64700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CaixaDeTexto 13">
            <a:extLst>
              <a:ext uri="{FF2B5EF4-FFF2-40B4-BE49-F238E27FC236}">
                <a16:creationId xmlns="" xmlns:a16="http://schemas.microsoft.com/office/drawing/2014/main" id="{40887D53-5DE4-3045-C03D-C0A479631F69}"/>
              </a:ext>
            </a:extLst>
          </p:cNvPr>
          <p:cNvSpPr txBox="1"/>
          <p:nvPr/>
        </p:nvSpPr>
        <p:spPr>
          <a:xfrm>
            <a:off x="128476" y="2115502"/>
            <a:ext cx="21400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>
                <a:latin typeface="Lato" panose="020F0502020204030203" pitchFamily="34" charset="0"/>
              </a:rPr>
              <a:t>Para retirar o impedimento do cadastro de um cliente, primeiro é necessário acessar o sistema FLEX e, após entrar com seu login e senha, ir em Cadastro &gt; Clientes </a:t>
            </a:r>
            <a:r>
              <a:rPr lang="pt-BR" sz="800" b="1" dirty="0">
                <a:latin typeface="Lato" panose="020F0502020204030203" pitchFamily="34" charset="0"/>
              </a:rPr>
              <a:t>(IMG 01).</a:t>
            </a:r>
          </a:p>
        </p:txBody>
      </p:sp>
      <p:sp>
        <p:nvSpPr>
          <p:cNvPr id="71" name="CaixaDeTexto 70">
            <a:extLst>
              <a:ext uri="{FF2B5EF4-FFF2-40B4-BE49-F238E27FC236}">
                <a16:creationId xmlns="" xmlns:a16="http://schemas.microsoft.com/office/drawing/2014/main" id="{73D24838-4A76-157E-9500-6410556C0D82}"/>
              </a:ext>
            </a:extLst>
          </p:cNvPr>
          <p:cNvSpPr txBox="1"/>
          <p:nvPr/>
        </p:nvSpPr>
        <p:spPr>
          <a:xfrm>
            <a:off x="2343450" y="2126829"/>
            <a:ext cx="227725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00" dirty="0">
                <a:latin typeface="Lato" panose="020F0502020204030203" pitchFamily="34" charset="0"/>
              </a:rPr>
              <a:t>Após isto, no menu à direita, ir em Outros &gt; Inclusão Mínima </a:t>
            </a:r>
            <a:r>
              <a:rPr lang="pt-BR" sz="700" b="1" dirty="0">
                <a:latin typeface="Lato" panose="020F0502020204030203" pitchFamily="34" charset="0"/>
              </a:rPr>
              <a:t>(</a:t>
            </a:r>
            <a:r>
              <a:rPr lang="pt-BR" sz="700" b="1" dirty="0" err="1">
                <a:latin typeface="Lato" panose="020F0502020204030203" pitchFamily="34" charset="0"/>
              </a:rPr>
              <a:t>IMGs</a:t>
            </a:r>
            <a:r>
              <a:rPr lang="pt-BR" sz="700" b="1" dirty="0">
                <a:latin typeface="Lato" panose="020F0502020204030203" pitchFamily="34" charset="0"/>
              </a:rPr>
              <a:t> 02 e 03)</a:t>
            </a:r>
            <a:r>
              <a:rPr lang="pt-BR" sz="700" dirty="0">
                <a:latin typeface="Lato" panose="020F0502020204030203" pitchFamily="34" charset="0"/>
              </a:rPr>
              <a:t> , para que possa ser recuperado o código do cliente.</a:t>
            </a:r>
          </a:p>
        </p:txBody>
      </p:sp>
      <p:sp>
        <p:nvSpPr>
          <p:cNvPr id="57" name="Retângulo 56">
            <a:extLst>
              <a:ext uri="{FF2B5EF4-FFF2-40B4-BE49-F238E27FC236}">
                <a16:creationId xmlns="" xmlns:a16="http://schemas.microsoft.com/office/drawing/2014/main" id="{2CE146DA-C38C-789D-9A27-C3D5B5901CC4}"/>
              </a:ext>
            </a:extLst>
          </p:cNvPr>
          <p:cNvSpPr/>
          <p:nvPr/>
        </p:nvSpPr>
        <p:spPr>
          <a:xfrm>
            <a:off x="4543538" y="2175606"/>
            <a:ext cx="149429" cy="1539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Consolas" panose="020B0609020204030204" pitchFamily="49" charset="0"/>
              </a:rPr>
              <a:t>3</a:t>
            </a:r>
          </a:p>
        </p:txBody>
      </p:sp>
      <p:sp>
        <p:nvSpPr>
          <p:cNvPr id="58" name="CaixaDeTexto 57">
            <a:extLst>
              <a:ext uri="{FF2B5EF4-FFF2-40B4-BE49-F238E27FC236}">
                <a16:creationId xmlns="" xmlns:a16="http://schemas.microsoft.com/office/drawing/2014/main" id="{652ED2DE-3398-EF47-63E7-339873FBA8A8}"/>
              </a:ext>
            </a:extLst>
          </p:cNvPr>
          <p:cNvSpPr txBox="1"/>
          <p:nvPr/>
        </p:nvSpPr>
        <p:spPr>
          <a:xfrm>
            <a:off x="4631055" y="2095738"/>
            <a:ext cx="22772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>
                <a:latin typeface="Lato" panose="020F0502020204030203" pitchFamily="34" charset="0"/>
              </a:rPr>
              <a:t>Deve-se preencher com dados de teste até o campo “CPF/CNPJ”, onde deve ser inserido o do documento do cliente </a:t>
            </a:r>
            <a:r>
              <a:rPr lang="pt-BR" sz="800" b="1" dirty="0">
                <a:latin typeface="Lato" panose="020F0502020204030203" pitchFamily="34" charset="0"/>
              </a:rPr>
              <a:t>(IMG 04)</a:t>
            </a:r>
            <a:r>
              <a:rPr lang="pt-BR" sz="800" dirty="0">
                <a:latin typeface="Lato" panose="020F0502020204030203" pitchFamily="34" charset="0"/>
              </a:rPr>
              <a:t>. Em seguida, surgirá uma mensagem de confirmação com o código do cliente </a:t>
            </a:r>
            <a:r>
              <a:rPr lang="pt-BR" sz="800" b="1" dirty="0">
                <a:latin typeface="Lato" panose="020F0502020204030203" pitchFamily="34" charset="0"/>
              </a:rPr>
              <a:t>(IMG 05). </a:t>
            </a:r>
          </a:p>
        </p:txBody>
      </p:sp>
      <p:sp>
        <p:nvSpPr>
          <p:cNvPr id="60" name="CaixaDeTexto 59">
            <a:extLst>
              <a:ext uri="{FF2B5EF4-FFF2-40B4-BE49-F238E27FC236}">
                <a16:creationId xmlns="" xmlns:a16="http://schemas.microsoft.com/office/drawing/2014/main" id="{FCFDA6F8-15A4-48F5-23B5-FA2C2618EA76}"/>
              </a:ext>
            </a:extLst>
          </p:cNvPr>
          <p:cNvSpPr txBox="1"/>
          <p:nvPr/>
        </p:nvSpPr>
        <p:spPr>
          <a:xfrm>
            <a:off x="1026646" y="2892820"/>
            <a:ext cx="6084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50" b="1" dirty="0">
                <a:solidFill>
                  <a:srgbClr val="FF0000"/>
                </a:solidFill>
                <a:latin typeface="Lato" panose="020F0502020204030203" pitchFamily="34" charset="0"/>
              </a:rPr>
              <a:t>(IMG 01)</a:t>
            </a:r>
          </a:p>
        </p:txBody>
      </p:sp>
      <p:sp>
        <p:nvSpPr>
          <p:cNvPr id="63" name="CaixaDeTexto 62">
            <a:extLst>
              <a:ext uri="{FF2B5EF4-FFF2-40B4-BE49-F238E27FC236}">
                <a16:creationId xmlns="" xmlns:a16="http://schemas.microsoft.com/office/drawing/2014/main" id="{E2A77151-1BBF-0129-314C-C757D362421C}"/>
              </a:ext>
            </a:extLst>
          </p:cNvPr>
          <p:cNvSpPr txBox="1"/>
          <p:nvPr/>
        </p:nvSpPr>
        <p:spPr>
          <a:xfrm>
            <a:off x="2205470" y="2516715"/>
            <a:ext cx="57277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50" b="1" dirty="0">
                <a:solidFill>
                  <a:srgbClr val="FF0000"/>
                </a:solidFill>
                <a:latin typeface="Lato" panose="020F0502020204030203" pitchFamily="34" charset="0"/>
              </a:rPr>
              <a:t>(IMG 02)</a:t>
            </a:r>
          </a:p>
        </p:txBody>
      </p:sp>
      <p:cxnSp>
        <p:nvCxnSpPr>
          <p:cNvPr id="66" name="Conector reto 65">
            <a:extLst>
              <a:ext uri="{FF2B5EF4-FFF2-40B4-BE49-F238E27FC236}">
                <a16:creationId xmlns="" xmlns:a16="http://schemas.microsoft.com/office/drawing/2014/main" id="{DEBDD4CD-1C8A-9E4F-491B-C9C2361AA79F}"/>
              </a:ext>
            </a:extLst>
          </p:cNvPr>
          <p:cNvCxnSpPr>
            <a:cxnSpLocks/>
          </p:cNvCxnSpPr>
          <p:nvPr/>
        </p:nvCxnSpPr>
        <p:spPr>
          <a:xfrm flipV="1">
            <a:off x="15497" y="6766688"/>
            <a:ext cx="6842503" cy="1685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CaixaDeTexto 14">
            <a:extLst>
              <a:ext uri="{FF2B5EF4-FFF2-40B4-BE49-F238E27FC236}">
                <a16:creationId xmlns="" xmlns:a16="http://schemas.microsoft.com/office/drawing/2014/main" id="{A3BCACB4-F177-EF35-6384-684B9E0DCA05}"/>
              </a:ext>
            </a:extLst>
          </p:cNvPr>
          <p:cNvSpPr txBox="1"/>
          <p:nvPr/>
        </p:nvSpPr>
        <p:spPr>
          <a:xfrm>
            <a:off x="5343280" y="2788168"/>
            <a:ext cx="6284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rgbClr val="FF0000"/>
                </a:solidFill>
                <a:latin typeface="Lato" panose="020F0502020204030203" pitchFamily="34" charset="0"/>
              </a:rPr>
              <a:t>(IMG 04)</a:t>
            </a:r>
          </a:p>
        </p:txBody>
      </p:sp>
      <p:sp>
        <p:nvSpPr>
          <p:cNvPr id="48" name="CaixaDeTexto 47">
            <a:extLst>
              <a:ext uri="{FF2B5EF4-FFF2-40B4-BE49-F238E27FC236}">
                <a16:creationId xmlns="" xmlns:a16="http://schemas.microsoft.com/office/drawing/2014/main" id="{BD880C07-0BF3-ADC0-7F60-1EFFFA175FB0}"/>
              </a:ext>
            </a:extLst>
          </p:cNvPr>
          <p:cNvSpPr txBox="1"/>
          <p:nvPr/>
        </p:nvSpPr>
        <p:spPr>
          <a:xfrm>
            <a:off x="5064463" y="3766256"/>
            <a:ext cx="6500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rgbClr val="FF0000"/>
                </a:solidFill>
                <a:latin typeface="Lato" panose="020F0502020204030203" pitchFamily="34" charset="0"/>
              </a:rPr>
              <a:t>(IMG 05)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="" xmlns:a16="http://schemas.microsoft.com/office/drawing/2014/main" id="{C089B973-A231-D5FD-DDAF-D17D82F34FEF}"/>
              </a:ext>
            </a:extLst>
          </p:cNvPr>
          <p:cNvSpPr/>
          <p:nvPr/>
        </p:nvSpPr>
        <p:spPr>
          <a:xfrm>
            <a:off x="37095" y="2175463"/>
            <a:ext cx="149429" cy="1539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Consolas" panose="020B0609020204030204" pitchFamily="49" charset="0"/>
              </a:rPr>
              <a:t>1</a:t>
            </a:r>
          </a:p>
        </p:txBody>
      </p:sp>
      <p:sp>
        <p:nvSpPr>
          <p:cNvPr id="70" name="Retângulo 69">
            <a:extLst>
              <a:ext uri="{FF2B5EF4-FFF2-40B4-BE49-F238E27FC236}">
                <a16:creationId xmlns="" xmlns:a16="http://schemas.microsoft.com/office/drawing/2014/main" id="{F43E12BE-9B56-BB48-2BA3-6FCDC91AFC43}"/>
              </a:ext>
            </a:extLst>
          </p:cNvPr>
          <p:cNvSpPr/>
          <p:nvPr/>
        </p:nvSpPr>
        <p:spPr>
          <a:xfrm>
            <a:off x="2247054" y="2180589"/>
            <a:ext cx="149429" cy="1539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Consolas" panose="020B0609020204030204" pitchFamily="49" charset="0"/>
              </a:rPr>
              <a:t>2</a:t>
            </a:r>
          </a:p>
        </p:txBody>
      </p:sp>
      <p:sp>
        <p:nvSpPr>
          <p:cNvPr id="111" name="CaixaDeTexto 110">
            <a:extLst>
              <a:ext uri="{FF2B5EF4-FFF2-40B4-BE49-F238E27FC236}">
                <a16:creationId xmlns="" xmlns:a16="http://schemas.microsoft.com/office/drawing/2014/main" id="{BD655395-CF82-7924-F60A-3191094EA7CA}"/>
              </a:ext>
            </a:extLst>
          </p:cNvPr>
          <p:cNvSpPr txBox="1"/>
          <p:nvPr/>
        </p:nvSpPr>
        <p:spPr>
          <a:xfrm>
            <a:off x="3284478" y="2705818"/>
            <a:ext cx="81859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rgbClr val="FF0000"/>
                </a:solidFill>
                <a:latin typeface="Lato" panose="020F0502020204030203" pitchFamily="34" charset="0"/>
              </a:rPr>
              <a:t>(IMG 03)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="" xmlns:a16="http://schemas.microsoft.com/office/drawing/2014/main" id="{BB584BE7-849C-0ED9-EC15-FAFFFD15EBC2}"/>
              </a:ext>
            </a:extLst>
          </p:cNvPr>
          <p:cNvSpPr txBox="1"/>
          <p:nvPr/>
        </p:nvSpPr>
        <p:spPr>
          <a:xfrm>
            <a:off x="1104461" y="4946669"/>
            <a:ext cx="6371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rgbClr val="FF0000"/>
                </a:solidFill>
                <a:latin typeface="Lato" panose="020F0502020204030203" pitchFamily="34" charset="0"/>
              </a:rPr>
              <a:t>(IMG 06)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="" xmlns:a16="http://schemas.microsoft.com/office/drawing/2014/main" id="{5C9C1D76-D0E4-7E21-53A3-D7ED126ECB58}"/>
              </a:ext>
            </a:extLst>
          </p:cNvPr>
          <p:cNvSpPr/>
          <p:nvPr/>
        </p:nvSpPr>
        <p:spPr>
          <a:xfrm>
            <a:off x="4565549" y="4538604"/>
            <a:ext cx="154510" cy="1539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Consolas" panose="020B0609020204030204" pitchFamily="49" charset="0"/>
              </a:rPr>
              <a:t>6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="" xmlns:a16="http://schemas.microsoft.com/office/drawing/2014/main" id="{FECC6CD4-2DC6-999B-A432-E3B5C68D198E}"/>
              </a:ext>
            </a:extLst>
          </p:cNvPr>
          <p:cNvSpPr txBox="1"/>
          <p:nvPr/>
        </p:nvSpPr>
        <p:spPr>
          <a:xfrm>
            <a:off x="4651668" y="4495291"/>
            <a:ext cx="22170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>
                <a:latin typeface="Lato" panose="020F0502020204030203" pitchFamily="34" charset="0"/>
              </a:rPr>
              <a:t>Clique em qualquer célula da coluna “Código” </a:t>
            </a:r>
            <a:r>
              <a:rPr lang="pt-BR" sz="800" b="1" dirty="0">
                <a:latin typeface="Lato" panose="020F0502020204030203" pitchFamily="34" charset="0"/>
              </a:rPr>
              <a:t>(IMG 09)</a:t>
            </a:r>
            <a:r>
              <a:rPr lang="pt-BR" sz="800" dirty="0">
                <a:latin typeface="Lato" panose="020F0502020204030203" pitchFamily="34" charset="0"/>
              </a:rPr>
              <a:t>, digite o código do cliente outra vez </a:t>
            </a:r>
            <a:r>
              <a:rPr lang="pt-BR" sz="800" b="1" dirty="0">
                <a:latin typeface="Lato" panose="020F0502020204030203" pitchFamily="34" charset="0"/>
              </a:rPr>
              <a:t>(IMG 10) </a:t>
            </a:r>
            <a:r>
              <a:rPr lang="pt-BR" sz="800" dirty="0">
                <a:latin typeface="Lato" panose="020F0502020204030203" pitchFamily="34" charset="0"/>
              </a:rPr>
              <a:t>e pressione “</a:t>
            </a:r>
            <a:r>
              <a:rPr lang="pt-BR" sz="800" dirty="0" err="1">
                <a:latin typeface="Lato" panose="020F0502020204030203" pitchFamily="34" charset="0"/>
              </a:rPr>
              <a:t>Enter</a:t>
            </a:r>
            <a:r>
              <a:rPr lang="pt-BR" sz="800" dirty="0">
                <a:latin typeface="Lato" panose="020F0502020204030203" pitchFamily="34" charset="0"/>
              </a:rPr>
              <a:t>” </a:t>
            </a:r>
            <a:r>
              <a:rPr lang="pt-BR" sz="800" b="1" dirty="0">
                <a:latin typeface="Lato" panose="020F0502020204030203" pitchFamily="34" charset="0"/>
              </a:rPr>
              <a:t>. 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="" xmlns:a16="http://schemas.microsoft.com/office/drawing/2014/main" id="{C3EB1637-CD30-97C9-076A-62946736A424}"/>
              </a:ext>
            </a:extLst>
          </p:cNvPr>
          <p:cNvSpPr/>
          <p:nvPr/>
        </p:nvSpPr>
        <p:spPr>
          <a:xfrm>
            <a:off x="5301015" y="4316547"/>
            <a:ext cx="369382" cy="11820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25" name="Conector reto 24">
            <a:extLst>
              <a:ext uri="{FF2B5EF4-FFF2-40B4-BE49-F238E27FC236}">
                <a16:creationId xmlns="" xmlns:a16="http://schemas.microsoft.com/office/drawing/2014/main" id="{E3624B38-8D6E-496B-729C-F42872CD2FC7}"/>
              </a:ext>
            </a:extLst>
          </p:cNvPr>
          <p:cNvCxnSpPr>
            <a:cxnSpLocks/>
          </p:cNvCxnSpPr>
          <p:nvPr/>
        </p:nvCxnSpPr>
        <p:spPr>
          <a:xfrm>
            <a:off x="4495153" y="2124075"/>
            <a:ext cx="87453" cy="646936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4" name="Imagem 53">
            <a:extLst>
              <a:ext uri="{FF2B5EF4-FFF2-40B4-BE49-F238E27FC236}">
                <a16:creationId xmlns="" xmlns:a16="http://schemas.microsoft.com/office/drawing/2014/main" id="{DB1B6FA2-A3E9-9AF8-4437-81CCAA049160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 t="26498" b="5302"/>
          <a:stretch>
            <a:fillRect/>
          </a:stretch>
        </p:blipFill>
        <p:spPr>
          <a:xfrm>
            <a:off x="4746131" y="6009614"/>
            <a:ext cx="1496905" cy="741927"/>
          </a:xfrm>
          <a:prstGeom prst="rect">
            <a:avLst/>
          </a:prstGeom>
        </p:spPr>
      </p:pic>
      <p:sp>
        <p:nvSpPr>
          <p:cNvPr id="55" name="CaixaDeTexto 54">
            <a:extLst>
              <a:ext uri="{FF2B5EF4-FFF2-40B4-BE49-F238E27FC236}">
                <a16:creationId xmlns="" xmlns:a16="http://schemas.microsoft.com/office/drawing/2014/main" id="{3B1D14D6-0C25-7FC0-806D-D682A8DB642A}"/>
              </a:ext>
            </a:extLst>
          </p:cNvPr>
          <p:cNvSpPr txBox="1"/>
          <p:nvPr/>
        </p:nvSpPr>
        <p:spPr>
          <a:xfrm>
            <a:off x="1099278" y="5958856"/>
            <a:ext cx="63376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rgbClr val="FF0000"/>
                </a:solidFill>
                <a:latin typeface="Lato" panose="020F0502020204030203" pitchFamily="34" charset="0"/>
              </a:rPr>
              <a:t>(IMG 07)</a:t>
            </a:r>
          </a:p>
        </p:txBody>
      </p:sp>
      <p:sp>
        <p:nvSpPr>
          <p:cNvPr id="62" name="Retângulo 61">
            <a:extLst>
              <a:ext uri="{FF2B5EF4-FFF2-40B4-BE49-F238E27FC236}">
                <a16:creationId xmlns="" xmlns:a16="http://schemas.microsoft.com/office/drawing/2014/main" id="{FB168F96-F4BE-2C2B-0604-20AA33430A48}"/>
              </a:ext>
            </a:extLst>
          </p:cNvPr>
          <p:cNvSpPr/>
          <p:nvPr/>
        </p:nvSpPr>
        <p:spPr>
          <a:xfrm>
            <a:off x="15725" y="6862703"/>
            <a:ext cx="149429" cy="1539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Consolas" panose="020B0609020204030204" pitchFamily="49" charset="0"/>
              </a:rPr>
              <a:t>7</a:t>
            </a:r>
          </a:p>
        </p:txBody>
      </p:sp>
      <p:sp>
        <p:nvSpPr>
          <p:cNvPr id="65" name="CaixaDeTexto 64">
            <a:extLst>
              <a:ext uri="{FF2B5EF4-FFF2-40B4-BE49-F238E27FC236}">
                <a16:creationId xmlns="" xmlns:a16="http://schemas.microsoft.com/office/drawing/2014/main" id="{973F5566-3710-0505-32F1-7C0340ED0172}"/>
              </a:ext>
            </a:extLst>
          </p:cNvPr>
          <p:cNvSpPr txBox="1"/>
          <p:nvPr/>
        </p:nvSpPr>
        <p:spPr>
          <a:xfrm>
            <a:off x="91324" y="6822061"/>
            <a:ext cx="2309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>
                <a:latin typeface="Lato" panose="020F0502020204030203" pitchFamily="34" charset="0"/>
              </a:rPr>
              <a:t>Confirme se o nome do cliente é igual ao que aparece em “Razão Social”, clique em “Limites” </a:t>
            </a:r>
            <a:r>
              <a:rPr lang="pt-BR" sz="800" b="1" dirty="0">
                <a:latin typeface="Lato" panose="020F0502020204030203" pitchFamily="34" charset="0"/>
              </a:rPr>
              <a:t>(IMG 11) </a:t>
            </a:r>
            <a:r>
              <a:rPr lang="pt-BR" sz="800" dirty="0">
                <a:latin typeface="Lato" panose="020F0502020204030203" pitchFamily="34" charset="0"/>
              </a:rPr>
              <a:t> e vá em alterar </a:t>
            </a:r>
            <a:r>
              <a:rPr lang="pt-BR" sz="800" b="1" dirty="0">
                <a:latin typeface="Lato" panose="020F0502020204030203" pitchFamily="34" charset="0"/>
              </a:rPr>
              <a:t>(IMG 12).</a:t>
            </a:r>
            <a:endParaRPr lang="pt-BR" sz="800" dirty="0">
              <a:latin typeface="Lato" panose="020F0502020204030203" pitchFamily="34" charset="0"/>
            </a:endParaRPr>
          </a:p>
        </p:txBody>
      </p:sp>
      <p:sp>
        <p:nvSpPr>
          <p:cNvPr id="72" name="CaixaDeTexto 71">
            <a:extLst>
              <a:ext uri="{FF2B5EF4-FFF2-40B4-BE49-F238E27FC236}">
                <a16:creationId xmlns="" xmlns:a16="http://schemas.microsoft.com/office/drawing/2014/main" id="{A1687D6F-718A-D5DC-0C2B-9D527A210AAB}"/>
              </a:ext>
            </a:extLst>
          </p:cNvPr>
          <p:cNvSpPr txBox="1"/>
          <p:nvPr/>
        </p:nvSpPr>
        <p:spPr>
          <a:xfrm>
            <a:off x="1683824" y="7159647"/>
            <a:ext cx="6896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rgbClr val="FF0000"/>
                </a:solidFill>
                <a:latin typeface="Lato" panose="020F0502020204030203" pitchFamily="34" charset="0"/>
              </a:rPr>
              <a:t>(IMG 11)</a:t>
            </a:r>
          </a:p>
        </p:txBody>
      </p:sp>
      <p:sp>
        <p:nvSpPr>
          <p:cNvPr id="73" name="Retângulo 72">
            <a:extLst>
              <a:ext uri="{FF2B5EF4-FFF2-40B4-BE49-F238E27FC236}">
                <a16:creationId xmlns="" xmlns:a16="http://schemas.microsoft.com/office/drawing/2014/main" id="{3B24B43E-6E64-B289-4B45-C340ED968567}"/>
              </a:ext>
            </a:extLst>
          </p:cNvPr>
          <p:cNvSpPr/>
          <p:nvPr/>
        </p:nvSpPr>
        <p:spPr>
          <a:xfrm>
            <a:off x="39269" y="4546224"/>
            <a:ext cx="149429" cy="1539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Consolas" panose="020B0609020204030204" pitchFamily="49" charset="0"/>
              </a:rPr>
              <a:t>4</a:t>
            </a:r>
          </a:p>
        </p:txBody>
      </p:sp>
      <p:sp>
        <p:nvSpPr>
          <p:cNvPr id="91" name="CaixaDeTexto 90">
            <a:extLst>
              <a:ext uri="{FF2B5EF4-FFF2-40B4-BE49-F238E27FC236}">
                <a16:creationId xmlns="" xmlns:a16="http://schemas.microsoft.com/office/drawing/2014/main" id="{F03F8DD9-5882-BE83-E37D-FF8CF62EC022}"/>
              </a:ext>
            </a:extLst>
          </p:cNvPr>
          <p:cNvSpPr txBox="1"/>
          <p:nvPr/>
        </p:nvSpPr>
        <p:spPr>
          <a:xfrm>
            <a:off x="125389" y="4502911"/>
            <a:ext cx="21105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>
                <a:latin typeface="Lato" panose="020F0502020204030203" pitchFamily="34" charset="0"/>
              </a:rPr>
              <a:t>Vá em Outros &gt; Recuperar Exclusão (</a:t>
            </a:r>
            <a:r>
              <a:rPr lang="pt-BR" sz="800" b="1" dirty="0">
                <a:latin typeface="Lato" panose="020F0502020204030203" pitchFamily="34" charset="0"/>
              </a:rPr>
              <a:t>IMG 06)</a:t>
            </a:r>
            <a:r>
              <a:rPr lang="pt-BR" sz="800" dirty="0">
                <a:latin typeface="Lato" panose="020F0502020204030203" pitchFamily="34" charset="0"/>
              </a:rPr>
              <a:t>, digite o código adquirido e pressione “Confirmar” </a:t>
            </a:r>
            <a:r>
              <a:rPr lang="pt-BR" sz="800" b="1" dirty="0">
                <a:latin typeface="Lato" panose="020F0502020204030203" pitchFamily="34" charset="0"/>
              </a:rPr>
              <a:t>(IMG 07)</a:t>
            </a:r>
            <a:r>
              <a:rPr lang="pt-BR" sz="800" dirty="0">
                <a:latin typeface="Lato" panose="020F0502020204030203" pitchFamily="34" charset="0"/>
              </a:rPr>
              <a:t>.</a:t>
            </a:r>
          </a:p>
        </p:txBody>
      </p:sp>
      <p:pic>
        <p:nvPicPr>
          <p:cNvPr id="99" name="Imagem 98">
            <a:extLst>
              <a:ext uri="{FF2B5EF4-FFF2-40B4-BE49-F238E27FC236}">
                <a16:creationId xmlns="" xmlns:a16="http://schemas.microsoft.com/office/drawing/2014/main" id="{C1A68979-6584-5BCD-41BF-119430AB04E1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 l="2077" t="4535" r="2236" b="4803"/>
          <a:stretch>
            <a:fillRect/>
          </a:stretch>
        </p:blipFill>
        <p:spPr>
          <a:xfrm>
            <a:off x="2489326" y="5005689"/>
            <a:ext cx="1765522" cy="809259"/>
          </a:xfrm>
          <a:prstGeom prst="rect">
            <a:avLst/>
          </a:prstGeom>
        </p:spPr>
      </p:pic>
      <p:sp>
        <p:nvSpPr>
          <p:cNvPr id="103" name="Retângulo 102">
            <a:extLst>
              <a:ext uri="{FF2B5EF4-FFF2-40B4-BE49-F238E27FC236}">
                <a16:creationId xmlns="" xmlns:a16="http://schemas.microsoft.com/office/drawing/2014/main" id="{8BCF90A6-122E-D3ED-70C9-2EF9A01527FD}"/>
              </a:ext>
            </a:extLst>
          </p:cNvPr>
          <p:cNvSpPr/>
          <p:nvPr/>
        </p:nvSpPr>
        <p:spPr>
          <a:xfrm>
            <a:off x="2340509" y="4553844"/>
            <a:ext cx="154510" cy="1539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Consolas" panose="020B0609020204030204" pitchFamily="49" charset="0"/>
              </a:rPr>
              <a:t>5</a:t>
            </a:r>
          </a:p>
        </p:txBody>
      </p:sp>
      <p:sp>
        <p:nvSpPr>
          <p:cNvPr id="105" name="CaixaDeTexto 104">
            <a:extLst>
              <a:ext uri="{FF2B5EF4-FFF2-40B4-BE49-F238E27FC236}">
                <a16:creationId xmlns="" xmlns:a16="http://schemas.microsoft.com/office/drawing/2014/main" id="{85655E91-86FC-F882-6BF4-00171CDB3B55}"/>
              </a:ext>
            </a:extLst>
          </p:cNvPr>
          <p:cNvSpPr txBox="1"/>
          <p:nvPr/>
        </p:nvSpPr>
        <p:spPr>
          <a:xfrm>
            <a:off x="2426628" y="4510531"/>
            <a:ext cx="22170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>
                <a:latin typeface="Lato" panose="020F0502020204030203" pitchFamily="34" charset="0"/>
              </a:rPr>
              <a:t>Caso apareça este erro </a:t>
            </a:r>
            <a:r>
              <a:rPr lang="pt-BR" sz="800" b="1" dirty="0">
                <a:latin typeface="Lato" panose="020F0502020204030203" pitchFamily="34" charset="0"/>
              </a:rPr>
              <a:t>(IMG 08)</a:t>
            </a:r>
            <a:r>
              <a:rPr lang="pt-BR" sz="800" dirty="0">
                <a:latin typeface="Lato" panose="020F0502020204030203" pitchFamily="34" charset="0"/>
              </a:rPr>
              <a:t>, clique em “OK”  e prossiga para o próximo passo.</a:t>
            </a:r>
            <a:endParaRPr lang="pt-BR" sz="800" b="1" dirty="0">
              <a:latin typeface="Lato" panose="020F0502020204030203" pitchFamily="34" charset="0"/>
            </a:endParaRPr>
          </a:p>
        </p:txBody>
      </p:sp>
      <p:sp>
        <p:nvSpPr>
          <p:cNvPr id="108" name="CaixaDeTexto 107">
            <a:extLst>
              <a:ext uri="{FF2B5EF4-FFF2-40B4-BE49-F238E27FC236}">
                <a16:creationId xmlns="" xmlns:a16="http://schemas.microsoft.com/office/drawing/2014/main" id="{1484A2DF-394B-596B-8D9D-426D03195BAA}"/>
              </a:ext>
            </a:extLst>
          </p:cNvPr>
          <p:cNvSpPr txBox="1"/>
          <p:nvPr/>
        </p:nvSpPr>
        <p:spPr>
          <a:xfrm>
            <a:off x="2845415" y="4988790"/>
            <a:ext cx="63376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rgbClr val="FF0000"/>
                </a:solidFill>
                <a:latin typeface="Lato" panose="020F0502020204030203" pitchFamily="34" charset="0"/>
              </a:rPr>
              <a:t>(IMG 08)</a:t>
            </a:r>
          </a:p>
        </p:txBody>
      </p:sp>
      <p:pic>
        <p:nvPicPr>
          <p:cNvPr id="113" name="Imagem 112">
            <a:extLst>
              <a:ext uri="{FF2B5EF4-FFF2-40B4-BE49-F238E27FC236}">
                <a16:creationId xmlns="" xmlns:a16="http://schemas.microsoft.com/office/drawing/2014/main" id="{5F061DAE-620F-89D2-1A80-F3DDCDA1DC6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03418" y="7974004"/>
            <a:ext cx="748495" cy="548896"/>
          </a:xfrm>
          <a:prstGeom prst="rect">
            <a:avLst/>
          </a:prstGeom>
        </p:spPr>
      </p:pic>
      <p:sp>
        <p:nvSpPr>
          <p:cNvPr id="115" name="CaixaDeTexto 114">
            <a:extLst>
              <a:ext uri="{FF2B5EF4-FFF2-40B4-BE49-F238E27FC236}">
                <a16:creationId xmlns="" xmlns:a16="http://schemas.microsoft.com/office/drawing/2014/main" id="{C35D082D-687F-9967-AC6B-0878B15669C2}"/>
              </a:ext>
            </a:extLst>
          </p:cNvPr>
          <p:cNvSpPr txBox="1"/>
          <p:nvPr/>
        </p:nvSpPr>
        <p:spPr>
          <a:xfrm>
            <a:off x="5771495" y="5019270"/>
            <a:ext cx="63376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rgbClr val="FF0000"/>
                </a:solidFill>
                <a:latin typeface="Lato" panose="020F0502020204030203" pitchFamily="34" charset="0"/>
              </a:rPr>
              <a:t>(IMG 09)</a:t>
            </a:r>
          </a:p>
        </p:txBody>
      </p:sp>
      <p:sp>
        <p:nvSpPr>
          <p:cNvPr id="117" name="CaixaDeTexto 116">
            <a:extLst>
              <a:ext uri="{FF2B5EF4-FFF2-40B4-BE49-F238E27FC236}">
                <a16:creationId xmlns="" xmlns:a16="http://schemas.microsoft.com/office/drawing/2014/main" id="{A6D954F1-4C49-C9EC-550B-A8D474B11FF2}"/>
              </a:ext>
            </a:extLst>
          </p:cNvPr>
          <p:cNvSpPr txBox="1"/>
          <p:nvPr/>
        </p:nvSpPr>
        <p:spPr>
          <a:xfrm>
            <a:off x="5669664" y="6017314"/>
            <a:ext cx="63376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rgbClr val="FF0000"/>
                </a:solidFill>
                <a:latin typeface="Lato" panose="020F0502020204030203" pitchFamily="34" charset="0"/>
              </a:rPr>
              <a:t>(IMG 10)</a:t>
            </a:r>
          </a:p>
        </p:txBody>
      </p:sp>
      <p:sp>
        <p:nvSpPr>
          <p:cNvPr id="118" name="Retângulo 117">
            <a:extLst>
              <a:ext uri="{FF2B5EF4-FFF2-40B4-BE49-F238E27FC236}">
                <a16:creationId xmlns="" xmlns:a16="http://schemas.microsoft.com/office/drawing/2014/main" id="{D37EB2EA-F79F-4EF0-78CD-227EE43F21FF}"/>
              </a:ext>
            </a:extLst>
          </p:cNvPr>
          <p:cNvSpPr/>
          <p:nvPr/>
        </p:nvSpPr>
        <p:spPr>
          <a:xfrm>
            <a:off x="2309345" y="6855083"/>
            <a:ext cx="149429" cy="1539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Consolas" panose="020B0609020204030204" pitchFamily="49" charset="0"/>
              </a:rPr>
              <a:t>8</a:t>
            </a:r>
          </a:p>
        </p:txBody>
      </p:sp>
      <p:sp>
        <p:nvSpPr>
          <p:cNvPr id="121" name="CaixaDeTexto 120">
            <a:extLst>
              <a:ext uri="{FF2B5EF4-FFF2-40B4-BE49-F238E27FC236}">
                <a16:creationId xmlns="" xmlns:a16="http://schemas.microsoft.com/office/drawing/2014/main" id="{12907E81-A878-379C-D767-D3574C8D111A}"/>
              </a:ext>
            </a:extLst>
          </p:cNvPr>
          <p:cNvSpPr txBox="1"/>
          <p:nvPr/>
        </p:nvSpPr>
        <p:spPr>
          <a:xfrm>
            <a:off x="169283" y="8071076"/>
            <a:ext cx="6896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rgbClr val="FF0000"/>
                </a:solidFill>
                <a:latin typeface="Lato" panose="020F0502020204030203" pitchFamily="34" charset="0"/>
              </a:rPr>
              <a:t>(IMG 12)</a:t>
            </a:r>
          </a:p>
        </p:txBody>
      </p:sp>
      <p:sp>
        <p:nvSpPr>
          <p:cNvPr id="134" name="CaixaDeTexto 133">
            <a:extLst>
              <a:ext uri="{FF2B5EF4-FFF2-40B4-BE49-F238E27FC236}">
                <a16:creationId xmlns="" xmlns:a16="http://schemas.microsoft.com/office/drawing/2014/main" id="{603B1F7F-7EDA-4667-0D31-D4C6EAADA5C9}"/>
              </a:ext>
            </a:extLst>
          </p:cNvPr>
          <p:cNvSpPr txBox="1"/>
          <p:nvPr/>
        </p:nvSpPr>
        <p:spPr>
          <a:xfrm>
            <a:off x="2396483" y="6795864"/>
            <a:ext cx="2309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>
                <a:latin typeface="Lato" panose="020F0502020204030203" pitchFamily="34" charset="0"/>
              </a:rPr>
              <a:t>Verifique se os campos “</a:t>
            </a:r>
            <a:r>
              <a:rPr lang="pt-BR" sz="800" dirty="0" err="1">
                <a:latin typeface="Lato" panose="020F0502020204030203" pitchFamily="34" charset="0"/>
              </a:rPr>
              <a:t>Sit</a:t>
            </a:r>
            <a:r>
              <a:rPr lang="pt-BR" sz="800" dirty="0">
                <a:latin typeface="Lato" panose="020F0502020204030203" pitchFamily="34" charset="0"/>
              </a:rPr>
              <a:t> Convênio” e “</a:t>
            </a:r>
            <a:r>
              <a:rPr lang="pt-BR" sz="800" dirty="0" err="1">
                <a:latin typeface="Lato" panose="020F0502020204030203" pitchFamily="34" charset="0"/>
              </a:rPr>
              <a:t>Sit</a:t>
            </a:r>
            <a:r>
              <a:rPr lang="pt-BR" sz="800" dirty="0">
                <a:latin typeface="Lato" panose="020F0502020204030203" pitchFamily="34" charset="0"/>
              </a:rPr>
              <a:t> Cliente” estão preenchidos com “N”, senão alterar ambos para “N” </a:t>
            </a:r>
            <a:r>
              <a:rPr lang="pt-BR" sz="800" b="1" dirty="0">
                <a:latin typeface="Lato" panose="020F0502020204030203" pitchFamily="34" charset="0"/>
              </a:rPr>
              <a:t>(</a:t>
            </a:r>
            <a:r>
              <a:rPr lang="pt-BR" sz="800" b="1" dirty="0" err="1">
                <a:latin typeface="Lato" panose="020F0502020204030203" pitchFamily="34" charset="0"/>
              </a:rPr>
              <a:t>IMGs</a:t>
            </a:r>
            <a:r>
              <a:rPr lang="pt-BR" sz="800" b="1" dirty="0">
                <a:latin typeface="Lato" panose="020F0502020204030203" pitchFamily="34" charset="0"/>
              </a:rPr>
              <a:t> 12 e 13) </a:t>
            </a:r>
            <a:r>
              <a:rPr lang="pt-BR" sz="800" dirty="0">
                <a:latin typeface="Lato" panose="020F0502020204030203" pitchFamily="34" charset="0"/>
              </a:rPr>
              <a:t>de “Normal”.</a:t>
            </a:r>
          </a:p>
        </p:txBody>
      </p:sp>
      <p:sp>
        <p:nvSpPr>
          <p:cNvPr id="135" name="CaixaDeTexto 134">
            <a:extLst>
              <a:ext uri="{FF2B5EF4-FFF2-40B4-BE49-F238E27FC236}">
                <a16:creationId xmlns="" xmlns:a16="http://schemas.microsoft.com/office/drawing/2014/main" id="{D3480EA1-9950-4F7A-B317-03501476DD4C}"/>
              </a:ext>
            </a:extLst>
          </p:cNvPr>
          <p:cNvSpPr txBox="1"/>
          <p:nvPr/>
        </p:nvSpPr>
        <p:spPr>
          <a:xfrm>
            <a:off x="2321768" y="7353158"/>
            <a:ext cx="59710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rgbClr val="FF0000"/>
                </a:solidFill>
                <a:latin typeface="Lato" panose="020F0502020204030203" pitchFamily="34" charset="0"/>
              </a:rPr>
              <a:t>(IMG 12)</a:t>
            </a:r>
          </a:p>
        </p:txBody>
      </p:sp>
      <p:sp>
        <p:nvSpPr>
          <p:cNvPr id="138" name="CaixaDeTexto 137">
            <a:extLst>
              <a:ext uri="{FF2B5EF4-FFF2-40B4-BE49-F238E27FC236}">
                <a16:creationId xmlns="" xmlns:a16="http://schemas.microsoft.com/office/drawing/2014/main" id="{645BE572-D529-7EDA-E98C-C3C1E6F941D8}"/>
              </a:ext>
            </a:extLst>
          </p:cNvPr>
          <p:cNvSpPr txBox="1"/>
          <p:nvPr/>
        </p:nvSpPr>
        <p:spPr>
          <a:xfrm>
            <a:off x="3432837" y="7361444"/>
            <a:ext cx="59637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rgbClr val="FF0000"/>
                </a:solidFill>
                <a:latin typeface="Lato" panose="020F0502020204030203" pitchFamily="34" charset="0"/>
              </a:rPr>
              <a:t>(IMG 13)</a:t>
            </a:r>
          </a:p>
        </p:txBody>
      </p:sp>
      <p:pic>
        <p:nvPicPr>
          <p:cNvPr id="141" name="Imagem 140">
            <a:extLst>
              <a:ext uri="{FF2B5EF4-FFF2-40B4-BE49-F238E27FC236}">
                <a16:creationId xmlns="" xmlns:a16="http://schemas.microsoft.com/office/drawing/2014/main" id="{C7DD9439-B3C5-7A54-93D5-0597D5C0B46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348621" y="7515357"/>
            <a:ext cx="1060594" cy="1029625"/>
          </a:xfrm>
          <a:prstGeom prst="rect">
            <a:avLst/>
          </a:prstGeom>
        </p:spPr>
      </p:pic>
      <p:pic>
        <p:nvPicPr>
          <p:cNvPr id="145" name="Imagem 144">
            <a:extLst>
              <a:ext uri="{FF2B5EF4-FFF2-40B4-BE49-F238E27FC236}">
                <a16:creationId xmlns="" xmlns:a16="http://schemas.microsoft.com/office/drawing/2014/main" id="{DAB8D20D-3761-429E-CC0B-A2315F9E236E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486834" y="7534059"/>
            <a:ext cx="1032782" cy="1024268"/>
          </a:xfrm>
          <a:prstGeom prst="rect">
            <a:avLst/>
          </a:prstGeom>
        </p:spPr>
      </p:pic>
      <p:sp>
        <p:nvSpPr>
          <p:cNvPr id="146" name="CaixaDeTexto 145">
            <a:extLst>
              <a:ext uri="{FF2B5EF4-FFF2-40B4-BE49-F238E27FC236}">
                <a16:creationId xmlns="" xmlns:a16="http://schemas.microsoft.com/office/drawing/2014/main" id="{7FBF68B0-C883-85F4-A283-4138FE484157}"/>
              </a:ext>
            </a:extLst>
          </p:cNvPr>
          <p:cNvSpPr txBox="1"/>
          <p:nvPr/>
        </p:nvSpPr>
        <p:spPr>
          <a:xfrm>
            <a:off x="6241135" y="7265311"/>
            <a:ext cx="58497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rgbClr val="FF0000"/>
                </a:solidFill>
                <a:latin typeface="Lato" panose="020F0502020204030203" pitchFamily="34" charset="0"/>
              </a:rPr>
              <a:t>(IMG 14)</a:t>
            </a:r>
          </a:p>
        </p:txBody>
      </p:sp>
      <p:sp>
        <p:nvSpPr>
          <p:cNvPr id="147" name="Retângulo 146">
            <a:extLst>
              <a:ext uri="{FF2B5EF4-FFF2-40B4-BE49-F238E27FC236}">
                <a16:creationId xmlns="" xmlns:a16="http://schemas.microsoft.com/office/drawing/2014/main" id="{B8FA8D50-D004-EE77-B356-588F17608B9F}"/>
              </a:ext>
            </a:extLst>
          </p:cNvPr>
          <p:cNvSpPr/>
          <p:nvPr/>
        </p:nvSpPr>
        <p:spPr>
          <a:xfrm>
            <a:off x="4605829" y="6838546"/>
            <a:ext cx="149429" cy="1539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tx1"/>
                </a:solidFill>
                <a:latin typeface="Consolas" panose="020B0609020204030204" pitchFamily="49" charset="0"/>
              </a:rPr>
              <a:t>9</a:t>
            </a:r>
          </a:p>
        </p:txBody>
      </p:sp>
      <p:sp>
        <p:nvSpPr>
          <p:cNvPr id="148" name="CaixaDeTexto 147">
            <a:extLst>
              <a:ext uri="{FF2B5EF4-FFF2-40B4-BE49-F238E27FC236}">
                <a16:creationId xmlns="" xmlns:a16="http://schemas.microsoft.com/office/drawing/2014/main" id="{18EEA599-63BC-F25D-73FB-7EDA1F5E824D}"/>
              </a:ext>
            </a:extLst>
          </p:cNvPr>
          <p:cNvSpPr txBox="1"/>
          <p:nvPr/>
        </p:nvSpPr>
        <p:spPr>
          <a:xfrm>
            <a:off x="4692967" y="6779327"/>
            <a:ext cx="2309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>
                <a:latin typeface="Lato" panose="020F0502020204030203" pitchFamily="34" charset="0"/>
              </a:rPr>
              <a:t>Por fim, basta apertar a tecla “</a:t>
            </a:r>
            <a:r>
              <a:rPr lang="pt-BR" sz="800" dirty="0" err="1">
                <a:latin typeface="Lato" panose="020F0502020204030203" pitchFamily="34" charset="0"/>
              </a:rPr>
              <a:t>Enter</a:t>
            </a:r>
            <a:r>
              <a:rPr lang="pt-BR" sz="800" dirty="0">
                <a:latin typeface="Lato" panose="020F0502020204030203" pitchFamily="34" charset="0"/>
              </a:rPr>
              <a:t>” até que todos os campos fiquem cinzas </a:t>
            </a:r>
            <a:r>
              <a:rPr lang="pt-BR" sz="800" b="1" dirty="0">
                <a:latin typeface="Lato" panose="020F0502020204030203" pitchFamily="34" charset="0"/>
              </a:rPr>
              <a:t>(IMG 14)</a:t>
            </a:r>
            <a:r>
              <a:rPr lang="pt-BR" sz="800" dirty="0">
                <a:latin typeface="Lato" panose="020F0502020204030203" pitchFamily="34" charset="0"/>
              </a:rPr>
              <a:t> para que a alteração seja salva.</a:t>
            </a:r>
          </a:p>
        </p:txBody>
      </p:sp>
    </p:spTree>
    <p:extLst>
      <p:ext uri="{BB962C8B-B14F-4D97-AF65-F5344CB8AC3E}">
        <p14:creationId xmlns="" xmlns:p14="http://schemas.microsoft.com/office/powerpoint/2010/main" val="145926076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18296</TotalTime>
  <Words>434</Words>
  <Application>Microsoft Office PowerPoint</Application>
  <PresentationFormat>Papel A4 (210 x 297 mm)</PresentationFormat>
  <Paragraphs>72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Diego Silva</dc:creator>
  <cp:lastModifiedBy>Micro</cp:lastModifiedBy>
  <cp:revision>38</cp:revision>
  <cp:lastPrinted>2025-07-30T13:53:15Z</cp:lastPrinted>
  <dcterms:created xsi:type="dcterms:W3CDTF">2022-10-16T23:11:18Z</dcterms:created>
  <dcterms:modified xsi:type="dcterms:W3CDTF">2026-06-30T14:32:53Z</dcterms:modified>
</cp:coreProperties>
</file>