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="" xmlns:p15="http://schemas.microsoft.com/office/powerpoint/2012/main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143" autoAdjust="0"/>
    <p:restoredTop sz="94270" autoAdjust="0"/>
  </p:normalViewPr>
  <p:slideViewPr>
    <p:cSldViewPr snapToGrid="0">
      <p:cViewPr>
        <p:scale>
          <a:sx n="100" d="100"/>
          <a:sy n="100" d="100"/>
        </p:scale>
        <p:origin x="-1500" y="319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7B692E9-B35E-AE42-7E6C-0417C2EB6DFB}"/>
              </a:ext>
            </a:extLst>
          </p:cNvPr>
          <p:cNvSpPr/>
          <p:nvPr/>
        </p:nvSpPr>
        <p:spPr>
          <a:xfrm>
            <a:off x="7748" y="3793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Atividade:</a:t>
            </a:r>
            <a:endParaRPr lang="pt-BR" sz="1000" b="1" dirty="0"/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="" xmlns:a16="http://schemas.microsoft.com/office/drawing/2014/main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="" xmlns:a16="http://schemas.microsoft.com/office/drawing/2014/main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Setor:</a:t>
            </a:r>
            <a:endParaRPr lang="pt-BR" sz="1000" b="1" dirty="0"/>
          </a:p>
        </p:txBody>
      </p:sp>
      <p:sp>
        <p:nvSpPr>
          <p:cNvPr id="27" name="Retângulo 26">
            <a:extLst>
              <a:ext uri="{FF2B5EF4-FFF2-40B4-BE49-F238E27FC236}">
                <a16:creationId xmlns="" xmlns:a16="http://schemas.microsoft.com/office/drawing/2014/main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="" xmlns:a16="http://schemas.microsoft.com/office/drawing/2014/main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="" xmlns:a16="http://schemas.microsoft.com/office/drawing/2014/main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0" name="Retângulo 29">
            <a:extLst>
              <a:ext uri="{FF2B5EF4-FFF2-40B4-BE49-F238E27FC236}">
                <a16:creationId xmlns="" xmlns:a16="http://schemas.microsoft.com/office/drawing/2014/main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1" name="Retângulo 30">
            <a:extLst>
              <a:ext uri="{FF2B5EF4-FFF2-40B4-BE49-F238E27FC236}">
                <a16:creationId xmlns="" xmlns:a16="http://schemas.microsoft.com/office/drawing/2014/main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2" name="Retângulo 31">
            <a:extLst>
              <a:ext uri="{FF2B5EF4-FFF2-40B4-BE49-F238E27FC236}">
                <a16:creationId xmlns="" xmlns:a16="http://schemas.microsoft.com/office/drawing/2014/main" id="{49440D49-B2FC-FD5E-9547-D9654F136017}"/>
              </a:ext>
            </a:extLst>
          </p:cNvPr>
          <p:cNvSpPr/>
          <p:nvPr/>
        </p:nvSpPr>
        <p:spPr>
          <a:xfrm>
            <a:off x="3721101" y="170307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="" xmlns:a16="http://schemas.microsoft.com/office/drawing/2014/main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Aplicar desconto em item com diferença de preço</a:t>
            </a:r>
            <a:endParaRPr lang="pt-BR" sz="1200" b="1" dirty="0"/>
          </a:p>
        </p:txBody>
      </p:sp>
      <p:sp>
        <p:nvSpPr>
          <p:cNvPr id="34" name="Retângulo 33">
            <a:extLst>
              <a:ext uri="{FF2B5EF4-FFF2-40B4-BE49-F238E27FC236}">
                <a16:creationId xmlns="" xmlns:a16="http://schemas.microsoft.com/office/drawing/2014/main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Frente de caixa</a:t>
            </a:r>
            <a:endParaRPr lang="pt-BR" sz="1000" dirty="0"/>
          </a:p>
        </p:txBody>
      </p:sp>
      <p:sp>
        <p:nvSpPr>
          <p:cNvPr id="35" name="Retângulo 34">
            <a:extLst>
              <a:ext uri="{FF2B5EF4-FFF2-40B4-BE49-F238E27FC236}">
                <a16:creationId xmlns="" xmlns:a16="http://schemas.microsoft.com/office/drawing/2014/main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PROCEDIMENTO OPERACIONAL PADRÃO</a:t>
            </a:r>
            <a:endParaRPr lang="pt-BR" sz="1600" b="1" dirty="0"/>
          </a:p>
        </p:txBody>
      </p:sp>
      <p:sp>
        <p:nvSpPr>
          <p:cNvPr id="36" name="Retângulo 35">
            <a:extLst>
              <a:ext uri="{FF2B5EF4-FFF2-40B4-BE49-F238E27FC236}">
                <a16:creationId xmlns="" xmlns:a16="http://schemas.microsoft.com/office/drawing/2014/main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="" xmlns:a16="http://schemas.microsoft.com/office/drawing/2014/main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/>
              <a:t>TPFC002</a:t>
            </a:r>
            <a:endParaRPr lang="pt-BR" sz="1000" dirty="0"/>
          </a:p>
        </p:txBody>
      </p:sp>
      <p:sp>
        <p:nvSpPr>
          <p:cNvPr id="38" name="Retângulo 37">
            <a:extLst>
              <a:ext uri="{FF2B5EF4-FFF2-40B4-BE49-F238E27FC236}">
                <a16:creationId xmlns="" xmlns:a16="http://schemas.microsoft.com/office/drawing/2014/main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="" xmlns:a16="http://schemas.microsoft.com/office/drawing/2014/main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2 min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="" xmlns:a16="http://schemas.microsoft.com/office/drawing/2014/main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="" xmlns:a16="http://schemas.microsoft.com/office/drawing/2014/main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à Segunda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="" xmlns:a16="http://schemas.microsoft.com/office/drawing/2014/main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 </a:t>
            </a:r>
            <a:r>
              <a:rPr lang="pt-BR" sz="1000" dirty="0"/>
              <a:t>Fiscais de Caixa 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="" xmlns:a16="http://schemas.microsoft.com/office/drawing/2014/main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="" xmlns:a16="http://schemas.microsoft.com/office/drawing/2014/main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="" xmlns:a16="http://schemas.microsoft.com/office/drawing/2014/main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20/03/2026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="" xmlns:a16="http://schemas.microsoft.com/office/drawing/2014/main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="" xmlns:a16="http://schemas.microsoft.com/office/drawing/2014/main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Lucas Murilo</a:t>
            </a:r>
          </a:p>
        </p:txBody>
      </p:sp>
      <p:cxnSp>
        <p:nvCxnSpPr>
          <p:cNvPr id="69" name="Conector reto 68">
            <a:extLst>
              <a:ext uri="{FF2B5EF4-FFF2-40B4-BE49-F238E27FC236}">
                <a16:creationId xmlns="" xmlns:a16="http://schemas.microsoft.com/office/drawing/2014/main" id="{8493E804-F9AB-7D7A-193B-FF96FD02AB76}"/>
              </a:ext>
            </a:extLst>
          </p:cNvPr>
          <p:cNvCxnSpPr>
            <a:cxnSpLocks/>
          </p:cNvCxnSpPr>
          <p:nvPr/>
        </p:nvCxnSpPr>
        <p:spPr>
          <a:xfrm>
            <a:off x="-31892" y="4478485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tângulo 74">
            <a:extLst>
              <a:ext uri="{FF2B5EF4-FFF2-40B4-BE49-F238E27FC236}">
                <a16:creationId xmlns="" xmlns:a16="http://schemas.microsoft.com/office/drawing/2014/main" id="{298D1E6D-44F8-7629-7969-CDDC0F765AC1}"/>
              </a:ext>
            </a:extLst>
          </p:cNvPr>
          <p:cNvSpPr/>
          <p:nvPr/>
        </p:nvSpPr>
        <p:spPr>
          <a:xfrm>
            <a:off x="3" y="880997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="" xmlns:a16="http://schemas.microsoft.com/office/drawing/2014/main" id="{F32315DB-F1A5-8FAB-2BA8-3EF5637BCA64}"/>
              </a:ext>
            </a:extLst>
          </p:cNvPr>
          <p:cNvSpPr/>
          <p:nvPr/>
        </p:nvSpPr>
        <p:spPr>
          <a:xfrm>
            <a:off x="2" y="9024285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="" xmlns:a16="http://schemas.microsoft.com/office/drawing/2014/main" id="{13208C6F-E1D2-CCD4-9D96-04F86A49A3B0}"/>
              </a:ext>
            </a:extLst>
          </p:cNvPr>
          <p:cNvSpPr/>
          <p:nvPr/>
        </p:nvSpPr>
        <p:spPr>
          <a:xfrm>
            <a:off x="4" y="9242408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8" name="Retângulo 77">
            <a:extLst>
              <a:ext uri="{FF2B5EF4-FFF2-40B4-BE49-F238E27FC236}">
                <a16:creationId xmlns="" xmlns:a16="http://schemas.microsoft.com/office/drawing/2014/main" id="{2E01A2BD-321E-DEE9-C640-C0E68A82F8B7}"/>
              </a:ext>
            </a:extLst>
          </p:cNvPr>
          <p:cNvSpPr/>
          <p:nvPr/>
        </p:nvSpPr>
        <p:spPr>
          <a:xfrm>
            <a:off x="4" y="9447195"/>
            <a:ext cx="6857996" cy="470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000" dirty="0"/>
              <a:t>	 Responsável				            Líder				       SIM</a:t>
            </a:r>
          </a:p>
          <a:p>
            <a:pPr>
              <a:lnSpc>
                <a:spcPct val="150000"/>
              </a:lnSpc>
            </a:pPr>
            <a:r>
              <a:rPr lang="pt-BR" sz="1000" dirty="0"/>
              <a:t>__________________________		       _________________________		________________________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="" xmlns:a16="http://schemas.microsoft.com/office/drawing/2014/main" id="{C1AEDD96-A1B6-C6DE-5284-633C0AFA3B7A}"/>
              </a:ext>
            </a:extLst>
          </p:cNvPr>
          <p:cNvSpPr/>
          <p:nvPr/>
        </p:nvSpPr>
        <p:spPr>
          <a:xfrm>
            <a:off x="2" y="859661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="" xmlns:a16="http://schemas.microsoft.com/office/drawing/2014/main" id="{4843B0DB-0A6C-4B5C-65A5-764309E8D544}"/>
              </a:ext>
            </a:extLst>
          </p:cNvPr>
          <p:cNvCxnSpPr/>
          <p:nvPr/>
        </p:nvCxnSpPr>
        <p:spPr>
          <a:xfrm>
            <a:off x="212090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="" xmlns:a16="http://schemas.microsoft.com/office/drawing/2014/main" id="{FD1335B1-6475-BD37-ADA8-A7DA3BD61EB8}"/>
              </a:ext>
            </a:extLst>
          </p:cNvPr>
          <p:cNvCxnSpPr/>
          <p:nvPr/>
        </p:nvCxnSpPr>
        <p:spPr>
          <a:xfrm>
            <a:off x="447675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="" xmlns:a16="http://schemas.microsoft.com/office/drawing/2014/main" id="{10722101-64B9-F69D-D842-7E6A52E93402}"/>
              </a:ext>
            </a:extLst>
          </p:cNvPr>
          <p:cNvSpPr/>
          <p:nvPr/>
        </p:nvSpPr>
        <p:spPr>
          <a:xfrm>
            <a:off x="3187702" y="8814736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="" xmlns:a16="http://schemas.microsoft.com/office/drawing/2014/main" id="{A093BE88-5830-1373-087A-3DAC56DA661C}"/>
              </a:ext>
            </a:extLst>
          </p:cNvPr>
          <p:cNvSpPr/>
          <p:nvPr/>
        </p:nvSpPr>
        <p:spPr>
          <a:xfrm>
            <a:off x="3187701" y="9029048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="" xmlns:a16="http://schemas.microsoft.com/office/drawing/2014/main" id="{54255489-0E34-B7F8-0788-8CBB60E67734}"/>
              </a:ext>
            </a:extLst>
          </p:cNvPr>
          <p:cNvSpPr/>
          <p:nvPr/>
        </p:nvSpPr>
        <p:spPr>
          <a:xfrm>
            <a:off x="3" y="881187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="" xmlns:a16="http://schemas.microsoft.com/office/drawing/2014/main" id="{FFEC811E-F130-FF2E-C911-1D24986CC138}"/>
              </a:ext>
            </a:extLst>
          </p:cNvPr>
          <p:cNvSpPr/>
          <p:nvPr/>
        </p:nvSpPr>
        <p:spPr>
          <a:xfrm>
            <a:off x="2" y="902619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="" xmlns:a16="http://schemas.microsoft.com/office/drawing/2014/main" id="{A5A18F01-41CB-0532-E8D1-F4E4D41CD85D}"/>
              </a:ext>
            </a:extLst>
          </p:cNvPr>
          <p:cNvSpPr/>
          <p:nvPr/>
        </p:nvSpPr>
        <p:spPr>
          <a:xfrm>
            <a:off x="241302" y="8814736"/>
            <a:ext cx="2946398" cy="2133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>
                <a:solidFill>
                  <a:schemeClr val="tx1"/>
                </a:solidFill>
              </a:rPr>
              <a:t>Desconto em produto com diferença de preço</a:t>
            </a:r>
          </a:p>
        </p:txBody>
      </p:sp>
      <p:sp>
        <p:nvSpPr>
          <p:cNvPr id="87" name="Retângulo 86">
            <a:extLst>
              <a:ext uri="{FF2B5EF4-FFF2-40B4-BE49-F238E27FC236}">
                <a16:creationId xmlns="" xmlns:a16="http://schemas.microsoft.com/office/drawing/2014/main" id="{5434AB6A-7B58-1516-3E8A-1A876CF0133C}"/>
              </a:ext>
            </a:extLst>
          </p:cNvPr>
          <p:cNvSpPr/>
          <p:nvPr/>
        </p:nvSpPr>
        <p:spPr>
          <a:xfrm>
            <a:off x="241301" y="9029048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8" name="Retângulo 87">
            <a:extLst>
              <a:ext uri="{FF2B5EF4-FFF2-40B4-BE49-F238E27FC236}">
                <a16:creationId xmlns="" xmlns:a16="http://schemas.microsoft.com/office/drawing/2014/main" id="{A481BB3E-04A3-BA5D-AFF1-5D83CC081F9E}"/>
              </a:ext>
            </a:extLst>
          </p:cNvPr>
          <p:cNvSpPr/>
          <p:nvPr/>
        </p:nvSpPr>
        <p:spPr>
          <a:xfrm>
            <a:off x="3428995" y="8814736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="" xmlns:a16="http://schemas.microsoft.com/office/drawing/2014/main" id="{99F0EC52-2B6F-DB64-E272-FAC1D46C7EEC}"/>
              </a:ext>
            </a:extLst>
          </p:cNvPr>
          <p:cNvSpPr/>
          <p:nvPr/>
        </p:nvSpPr>
        <p:spPr>
          <a:xfrm>
            <a:off x="3428994" y="9029048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90" name="Conector reto 89">
            <a:extLst>
              <a:ext uri="{FF2B5EF4-FFF2-40B4-BE49-F238E27FC236}">
                <a16:creationId xmlns="" xmlns:a16="http://schemas.microsoft.com/office/drawing/2014/main" id="{E45992F5-F63C-1226-FF09-2A091922A9EE}"/>
              </a:ext>
            </a:extLst>
          </p:cNvPr>
          <p:cNvCxnSpPr>
            <a:cxnSpLocks/>
          </p:cNvCxnSpPr>
          <p:nvPr/>
        </p:nvCxnSpPr>
        <p:spPr>
          <a:xfrm>
            <a:off x="2413002" y="8596613"/>
            <a:ext cx="444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="" xmlns:a16="http://schemas.microsoft.com/office/drawing/2014/main" id="{D2EC44B0-B60F-676D-A36F-64138346CE01}"/>
              </a:ext>
            </a:extLst>
          </p:cNvPr>
          <p:cNvCxnSpPr>
            <a:cxnSpLocks/>
          </p:cNvCxnSpPr>
          <p:nvPr/>
        </p:nvCxnSpPr>
        <p:spPr>
          <a:xfrm>
            <a:off x="2223426" y="2129791"/>
            <a:ext cx="80512" cy="6470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40887D53-5DE4-3045-C03D-C0A479631F69}"/>
              </a:ext>
            </a:extLst>
          </p:cNvPr>
          <p:cNvSpPr txBox="1"/>
          <p:nvPr/>
        </p:nvSpPr>
        <p:spPr>
          <a:xfrm>
            <a:off x="128476" y="2115502"/>
            <a:ext cx="2140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Ao localizar um produto que necessita de desconto devido apreço estar diferente, aperte a tecla “Desconto” no teclado do PDV </a:t>
            </a:r>
            <a:r>
              <a:rPr lang="pt-BR" sz="800" b="1" dirty="0">
                <a:latin typeface="Lato" panose="020F0502020204030203" pitchFamily="34" charset="0"/>
              </a:rPr>
              <a:t>(IMG 01).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="" xmlns:a16="http://schemas.microsoft.com/office/drawing/2014/main" id="{73D24838-4A76-157E-9500-6410556C0D82}"/>
              </a:ext>
            </a:extLst>
          </p:cNvPr>
          <p:cNvSpPr txBox="1"/>
          <p:nvPr/>
        </p:nvSpPr>
        <p:spPr>
          <a:xfrm>
            <a:off x="2343450" y="2126829"/>
            <a:ext cx="2277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>
                <a:latin typeface="Lato" panose="020F0502020204030203" pitchFamily="34" charset="0"/>
              </a:rPr>
              <a:t>Ao clicar, irá aparecer o seguinte menu.</a:t>
            </a:r>
          </a:p>
          <a:p>
            <a:r>
              <a:rPr lang="pt-BR" sz="700" dirty="0">
                <a:latin typeface="Lato" panose="020F0502020204030203" pitchFamily="34" charset="0"/>
              </a:rPr>
              <a:t>Basta clicar em “Desconto Diferença de Preço”.   </a:t>
            </a:r>
            <a:r>
              <a:rPr lang="pt-BR" sz="700" b="1" dirty="0">
                <a:latin typeface="Lato" panose="020F0502020204030203" pitchFamily="34" charset="0"/>
              </a:rPr>
              <a:t>(IMG 02)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="" xmlns:a16="http://schemas.microsoft.com/office/drawing/2014/main" id="{2CE146DA-C38C-789D-9A27-C3D5B5901CC4}"/>
              </a:ext>
            </a:extLst>
          </p:cNvPr>
          <p:cNvSpPr/>
          <p:nvPr/>
        </p:nvSpPr>
        <p:spPr>
          <a:xfrm>
            <a:off x="4543538" y="217560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="" xmlns:a16="http://schemas.microsoft.com/office/drawing/2014/main" id="{652ED2DE-3398-EF47-63E7-339873FBA8A8}"/>
              </a:ext>
            </a:extLst>
          </p:cNvPr>
          <p:cNvSpPr txBox="1"/>
          <p:nvPr/>
        </p:nvSpPr>
        <p:spPr>
          <a:xfrm>
            <a:off x="4631055" y="2095738"/>
            <a:ext cx="2277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Após inserir a digital ou senha da fiscal, selecionar a opção “Preço Errado” </a:t>
            </a:r>
            <a:r>
              <a:rPr lang="pt-BR" sz="800" b="1" dirty="0">
                <a:latin typeface="Lato" panose="020F0502020204030203" pitchFamily="34" charset="0"/>
              </a:rPr>
              <a:t>(IMG 03).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="" xmlns:a16="http://schemas.microsoft.com/office/drawing/2014/main" id="{E2A77151-1BBF-0129-314C-C757D362421C}"/>
              </a:ext>
            </a:extLst>
          </p:cNvPr>
          <p:cNvSpPr txBox="1"/>
          <p:nvPr/>
        </p:nvSpPr>
        <p:spPr>
          <a:xfrm>
            <a:off x="2201033" y="2611271"/>
            <a:ext cx="5727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b="1" dirty="0">
                <a:solidFill>
                  <a:srgbClr val="FF0000"/>
                </a:solidFill>
                <a:latin typeface="Lato" panose="020F0502020204030203" pitchFamily="34" charset="0"/>
              </a:rPr>
              <a:t>(IMG 02)</a:t>
            </a:r>
          </a:p>
        </p:txBody>
      </p:sp>
      <p:cxnSp>
        <p:nvCxnSpPr>
          <p:cNvPr id="66" name="Conector reto 65">
            <a:extLst>
              <a:ext uri="{FF2B5EF4-FFF2-40B4-BE49-F238E27FC236}">
                <a16:creationId xmlns="" xmlns:a16="http://schemas.microsoft.com/office/drawing/2014/main" id="{DEBDD4CD-1C8A-9E4F-491B-C9C2361AA79F}"/>
              </a:ext>
            </a:extLst>
          </p:cNvPr>
          <p:cNvCxnSpPr>
            <a:cxnSpLocks/>
          </p:cNvCxnSpPr>
          <p:nvPr/>
        </p:nvCxnSpPr>
        <p:spPr>
          <a:xfrm flipV="1">
            <a:off x="15497" y="6766688"/>
            <a:ext cx="6842503" cy="168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C089B973-A231-D5FD-DDAF-D17D82F34FEF}"/>
              </a:ext>
            </a:extLst>
          </p:cNvPr>
          <p:cNvSpPr/>
          <p:nvPr/>
        </p:nvSpPr>
        <p:spPr>
          <a:xfrm>
            <a:off x="37095" y="217546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="" xmlns:a16="http://schemas.microsoft.com/office/drawing/2014/main" id="{F43E12BE-9B56-BB48-2BA3-6FCDC91AFC43}"/>
              </a:ext>
            </a:extLst>
          </p:cNvPr>
          <p:cNvSpPr/>
          <p:nvPr/>
        </p:nvSpPr>
        <p:spPr>
          <a:xfrm>
            <a:off x="2247054" y="2180589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5C9C1D76-D0E4-7E21-53A3-D7ED126ECB58}"/>
              </a:ext>
            </a:extLst>
          </p:cNvPr>
          <p:cNvSpPr/>
          <p:nvPr/>
        </p:nvSpPr>
        <p:spPr>
          <a:xfrm>
            <a:off x="4565549" y="4538604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cxnSp>
        <p:nvCxnSpPr>
          <p:cNvPr id="25" name="Conector reto 24">
            <a:extLst>
              <a:ext uri="{FF2B5EF4-FFF2-40B4-BE49-F238E27FC236}">
                <a16:creationId xmlns="" xmlns:a16="http://schemas.microsoft.com/office/drawing/2014/main" id="{E3624B38-8D6E-496B-729C-F42872CD2FC7}"/>
              </a:ext>
            </a:extLst>
          </p:cNvPr>
          <p:cNvCxnSpPr>
            <a:cxnSpLocks/>
          </p:cNvCxnSpPr>
          <p:nvPr/>
        </p:nvCxnSpPr>
        <p:spPr>
          <a:xfrm>
            <a:off x="4495153" y="2124075"/>
            <a:ext cx="87453" cy="6469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Retângulo 61">
            <a:extLst>
              <a:ext uri="{FF2B5EF4-FFF2-40B4-BE49-F238E27FC236}">
                <a16:creationId xmlns="" xmlns:a16="http://schemas.microsoft.com/office/drawing/2014/main" id="{FB168F96-F4BE-2C2B-0604-20AA33430A48}"/>
              </a:ext>
            </a:extLst>
          </p:cNvPr>
          <p:cNvSpPr/>
          <p:nvPr/>
        </p:nvSpPr>
        <p:spPr>
          <a:xfrm>
            <a:off x="15725" y="686270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7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="" xmlns:a16="http://schemas.microsoft.com/office/drawing/2014/main" id="{3B24B43E-6E64-B289-4B45-C340ED968567}"/>
              </a:ext>
            </a:extLst>
          </p:cNvPr>
          <p:cNvSpPr/>
          <p:nvPr/>
        </p:nvSpPr>
        <p:spPr>
          <a:xfrm>
            <a:off x="39269" y="4546224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4</a:t>
            </a:r>
          </a:p>
        </p:txBody>
      </p:sp>
      <p:sp>
        <p:nvSpPr>
          <p:cNvPr id="103" name="Retângulo 102">
            <a:extLst>
              <a:ext uri="{FF2B5EF4-FFF2-40B4-BE49-F238E27FC236}">
                <a16:creationId xmlns="" xmlns:a16="http://schemas.microsoft.com/office/drawing/2014/main" id="{8BCF90A6-122E-D3ED-70C9-2EF9A01527FD}"/>
              </a:ext>
            </a:extLst>
          </p:cNvPr>
          <p:cNvSpPr/>
          <p:nvPr/>
        </p:nvSpPr>
        <p:spPr>
          <a:xfrm>
            <a:off x="2265350" y="4544848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5</a:t>
            </a:r>
          </a:p>
        </p:txBody>
      </p:sp>
      <p:sp>
        <p:nvSpPr>
          <p:cNvPr id="115" name="CaixaDeTexto 114">
            <a:extLst>
              <a:ext uri="{FF2B5EF4-FFF2-40B4-BE49-F238E27FC236}">
                <a16:creationId xmlns="" xmlns:a16="http://schemas.microsoft.com/office/drawing/2014/main" id="{C35D082D-687F-9967-AC6B-0878B15669C2}"/>
              </a:ext>
            </a:extLst>
          </p:cNvPr>
          <p:cNvSpPr txBox="1"/>
          <p:nvPr/>
        </p:nvSpPr>
        <p:spPr>
          <a:xfrm>
            <a:off x="4557802" y="2642527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03)</a:t>
            </a:r>
          </a:p>
        </p:txBody>
      </p:sp>
      <p:sp>
        <p:nvSpPr>
          <p:cNvPr id="118" name="Retângulo 117">
            <a:extLst>
              <a:ext uri="{FF2B5EF4-FFF2-40B4-BE49-F238E27FC236}">
                <a16:creationId xmlns="" xmlns:a16="http://schemas.microsoft.com/office/drawing/2014/main" id="{D37EB2EA-F79F-4EF0-78CD-227EE43F21FF}"/>
              </a:ext>
            </a:extLst>
          </p:cNvPr>
          <p:cNvSpPr/>
          <p:nvPr/>
        </p:nvSpPr>
        <p:spPr>
          <a:xfrm>
            <a:off x="2309345" y="685508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8</a:t>
            </a:r>
          </a:p>
        </p:txBody>
      </p:sp>
      <p:sp>
        <p:nvSpPr>
          <p:cNvPr id="147" name="Retângulo 146">
            <a:extLst>
              <a:ext uri="{FF2B5EF4-FFF2-40B4-BE49-F238E27FC236}">
                <a16:creationId xmlns="" xmlns:a16="http://schemas.microsoft.com/office/drawing/2014/main" id="{B8FA8D50-D004-EE77-B356-588F17608B9F}"/>
              </a:ext>
            </a:extLst>
          </p:cNvPr>
          <p:cNvSpPr/>
          <p:nvPr/>
        </p:nvSpPr>
        <p:spPr>
          <a:xfrm>
            <a:off x="4605829" y="683854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9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675A7453-AC97-01DD-C011-75A6BAF7C9C9}"/>
              </a:ext>
            </a:extLst>
          </p:cNvPr>
          <p:cNvSpPr txBox="1"/>
          <p:nvPr/>
        </p:nvSpPr>
        <p:spPr>
          <a:xfrm>
            <a:off x="-13567" y="2658714"/>
            <a:ext cx="5727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b="1" dirty="0">
                <a:solidFill>
                  <a:srgbClr val="FF0000"/>
                </a:solidFill>
                <a:latin typeface="Lato" panose="020F0502020204030203" pitchFamily="34" charset="0"/>
              </a:rPr>
              <a:t>(IMG 01)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BB51A6FD-68BA-FC1D-BC27-CA0AD5224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" y="2923780"/>
            <a:ext cx="2247054" cy="79734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="" xmlns:a16="http://schemas.microsoft.com/office/drawing/2014/main" id="{595BB262-2D31-E7B8-F537-DBE6F3637F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682" y="2800477"/>
            <a:ext cx="2204279" cy="164675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="" xmlns:a16="http://schemas.microsoft.com/office/drawing/2014/main" id="{AE2E30CE-9C28-021E-44F4-8F5691F953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606" y="2809158"/>
            <a:ext cx="2195430" cy="1642810"/>
          </a:xfrm>
          <a:prstGeom prst="rect">
            <a:avLst/>
          </a:prstGeom>
        </p:spPr>
      </p:pic>
      <p:sp>
        <p:nvSpPr>
          <p:cNvPr id="48" name="CaixaDeTexto 47">
            <a:extLst>
              <a:ext uri="{FF2B5EF4-FFF2-40B4-BE49-F238E27FC236}">
                <a16:creationId xmlns="" xmlns:a16="http://schemas.microsoft.com/office/drawing/2014/main" id="{4D5A8D26-07BE-9F94-8248-C8BC588AA674}"/>
              </a:ext>
            </a:extLst>
          </p:cNvPr>
          <p:cNvSpPr txBox="1"/>
          <p:nvPr/>
        </p:nvSpPr>
        <p:spPr>
          <a:xfrm>
            <a:off x="194586" y="4520206"/>
            <a:ext cx="2046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Localize o item na lista, e confirme com a tecla Subtotal </a:t>
            </a:r>
            <a:r>
              <a:rPr lang="pt-BR" sz="800" b="1" dirty="0">
                <a:latin typeface="Lato" panose="020F0502020204030203" pitchFamily="34" charset="0"/>
              </a:rPr>
              <a:t>(IMG 01).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="" xmlns:a16="http://schemas.microsoft.com/office/drawing/2014/main" id="{D79BD239-8EED-A77C-FB69-67C03DED3D30}"/>
              </a:ext>
            </a:extLst>
          </p:cNvPr>
          <p:cNvSpPr txBox="1"/>
          <p:nvPr/>
        </p:nvSpPr>
        <p:spPr>
          <a:xfrm>
            <a:off x="2400125" y="4503632"/>
            <a:ext cx="2046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Confirme a seleção do item para desconto </a:t>
            </a:r>
            <a:r>
              <a:rPr lang="pt-BR" sz="800" b="1" dirty="0">
                <a:latin typeface="Lato" panose="020F0502020204030203" pitchFamily="34" charset="0"/>
              </a:rPr>
              <a:t>(IMG 01).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="" xmlns:a16="http://schemas.microsoft.com/office/drawing/2014/main" id="{A170C915-46C3-CD87-2596-F9209DDA2BB7}"/>
              </a:ext>
            </a:extLst>
          </p:cNvPr>
          <p:cNvSpPr txBox="1"/>
          <p:nvPr/>
        </p:nvSpPr>
        <p:spPr>
          <a:xfrm>
            <a:off x="4746393" y="4508444"/>
            <a:ext cx="2046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Insira o valor total que o mesmo será vendido após a aplicação do desconto. Exemplo: Coca Cola de R$9,99 sairá por R$8,99. Inserir R$8,99 </a:t>
            </a:r>
            <a:r>
              <a:rPr lang="pt-BR" sz="800" b="1" dirty="0">
                <a:latin typeface="Lato" panose="020F0502020204030203" pitchFamily="34" charset="0"/>
              </a:rPr>
              <a:t>(IMG 06).</a:t>
            </a:r>
          </a:p>
        </p:txBody>
      </p:sp>
      <p:pic>
        <p:nvPicPr>
          <p:cNvPr id="54" name="Imagem 53">
            <a:extLst>
              <a:ext uri="{FF2B5EF4-FFF2-40B4-BE49-F238E27FC236}">
                <a16:creationId xmlns="" xmlns:a16="http://schemas.microsoft.com/office/drawing/2014/main" id="{5AAD0DE8-C3E6-DBB8-56D4-E90B50D34F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3" y="5073883"/>
            <a:ext cx="2154878" cy="1621451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="" xmlns:a16="http://schemas.microsoft.com/office/drawing/2014/main" id="{64FD6230-DF98-BA66-6C6E-C9B42BE7E6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354" y="5073430"/>
            <a:ext cx="2159203" cy="1614100"/>
          </a:xfrm>
          <a:prstGeom prst="rect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="" xmlns:a16="http://schemas.microsoft.com/office/drawing/2014/main" id="{5F5F4FB0-AD02-4996-0988-E4C3ACFE3F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813" y="5087719"/>
            <a:ext cx="2195054" cy="1644147"/>
          </a:xfrm>
          <a:prstGeom prst="rect">
            <a:avLst/>
          </a:prstGeom>
        </p:spPr>
      </p:pic>
      <p:sp>
        <p:nvSpPr>
          <p:cNvPr id="64" name="CaixaDeTexto 63">
            <a:extLst>
              <a:ext uri="{FF2B5EF4-FFF2-40B4-BE49-F238E27FC236}">
                <a16:creationId xmlns="" xmlns:a16="http://schemas.microsoft.com/office/drawing/2014/main" id="{AA03B536-56D4-464A-663C-C3415E6CF01A}"/>
              </a:ext>
            </a:extLst>
          </p:cNvPr>
          <p:cNvSpPr txBox="1"/>
          <p:nvPr/>
        </p:nvSpPr>
        <p:spPr>
          <a:xfrm>
            <a:off x="146051" y="6761452"/>
            <a:ext cx="2046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O Desconto aparecerá na tela como efetivado, e no cupom fiscal logo abaixo do Item </a:t>
            </a:r>
            <a:r>
              <a:rPr lang="pt-BR" sz="800" b="1" dirty="0">
                <a:latin typeface="Lato" panose="020F0502020204030203" pitchFamily="34" charset="0"/>
              </a:rPr>
              <a:t>(IMG 07).</a:t>
            </a:r>
          </a:p>
        </p:txBody>
      </p:sp>
      <p:pic>
        <p:nvPicPr>
          <p:cNvPr id="67" name="Imagem 66">
            <a:extLst>
              <a:ext uri="{FF2B5EF4-FFF2-40B4-BE49-F238E27FC236}">
                <a16:creationId xmlns="" xmlns:a16="http://schemas.microsoft.com/office/drawing/2014/main" id="{4D2DE931-C06B-11A0-2F67-FB75EE15AB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07" y="7197965"/>
            <a:ext cx="1853372" cy="13922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18356</TotalTime>
  <Words>252</Words>
  <Application>Microsoft Office PowerPoint</Application>
  <PresentationFormat>Papel A4 (210 x 297 mm)</PresentationFormat>
  <Paragraphs>58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Micro</cp:lastModifiedBy>
  <cp:revision>38</cp:revision>
  <cp:lastPrinted>2025-07-30T13:53:15Z</cp:lastPrinted>
  <dcterms:created xsi:type="dcterms:W3CDTF">2022-10-16T23:11:18Z</dcterms:created>
  <dcterms:modified xsi:type="dcterms:W3CDTF">2026-06-30T14:39:53Z</dcterms:modified>
</cp:coreProperties>
</file>