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sem Título" id="{9D2A7922-36E3-4949-90EF-A6F842BF5739}">
          <p14:sldIdLst>
            <p14:sldId id="256"/>
            <p14:sldId id="257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="" xmlns:p15="http://schemas.microsoft.com/office/powerpoint/2012/main" userId="S-1-5-21-1553866777-2745702081-2169388664-1566" providerId="AD"/>
      </p:ext>
    </p:extLst>
  </p:cmAuthor>
  <p:cmAuthor id="2" name="TImonte Serrat" initials="TS" lastIdx="3" clrIdx="1">
    <p:extLst>
      <p:ext uri="{19B8F6BF-5375-455C-9EA6-DF929625EA0E}">
        <p15:presenceInfo xmlns="" xmlns:p15="http://schemas.microsoft.com/office/powerpoint/2012/main" userId="4cb8000a62999ff4" providerId="Windows Live"/>
      </p:ext>
    </p:extLst>
  </p:cmAuthor>
  <p:cmAuthor id="3" name="José Vinicius de Figueredo Souza" initials="JVdFS" lastIdx="1" clrIdx="2">
    <p:extLst>
      <p:ext uri="{19B8F6BF-5375-455C-9EA6-DF929625EA0E}">
        <p15:presenceInfo xmlns="" xmlns:p15="http://schemas.microsoft.com/office/powerpoint/2012/main" userId="S-1-5-21-1553866777-2745702081-2169388664-20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4747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143" autoAdjust="0"/>
    <p:restoredTop sz="95673" autoAdjust="0"/>
  </p:normalViewPr>
  <p:slideViewPr>
    <p:cSldViewPr snapToGrid="0">
      <p:cViewPr>
        <p:scale>
          <a:sx n="112" d="100"/>
          <a:sy n="112" d="100"/>
        </p:scale>
        <p:origin x="-1230" y="326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819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8678829-AC82-6D7D-7BDE-6BA4E5EB2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="" xmlns:a16="http://schemas.microsoft.com/office/drawing/2014/main" id="{FBE523BA-E7C8-B042-884B-5DE196076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="" xmlns:a16="http://schemas.microsoft.com/office/drawing/2014/main" id="{1D0E5FEE-11C1-FD3B-53B8-2FED3CF1C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6C67CDA8-5D82-2448-8EC3-7C2C3FFF3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405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51">
            <a:extLst>
              <a:ext uri="{FF2B5EF4-FFF2-40B4-BE49-F238E27FC236}">
                <a16:creationId xmlns="" xmlns:a16="http://schemas.microsoft.com/office/drawing/2014/main" id="{1B5DF2EA-0DB9-95AD-102D-3F4F896465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134" r="66410" b="13018"/>
          <a:stretch>
            <a:fillRect/>
          </a:stretch>
        </p:blipFill>
        <p:spPr>
          <a:xfrm>
            <a:off x="3467840" y="5919297"/>
            <a:ext cx="1786352" cy="487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Imagem 59">
            <a:extLst>
              <a:ext uri="{FF2B5EF4-FFF2-40B4-BE49-F238E27FC236}">
                <a16:creationId xmlns="" xmlns:a16="http://schemas.microsoft.com/office/drawing/2014/main" id="{B668686D-EE47-CED3-758E-86CCE8E638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064" r="66410" b="63017"/>
          <a:stretch>
            <a:fillRect/>
          </a:stretch>
        </p:blipFill>
        <p:spPr>
          <a:xfrm>
            <a:off x="3467840" y="5505777"/>
            <a:ext cx="1786352" cy="425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3" name="Imagem 112">
            <a:extLst>
              <a:ext uri="{FF2B5EF4-FFF2-40B4-BE49-F238E27FC236}">
                <a16:creationId xmlns="" xmlns:a16="http://schemas.microsoft.com/office/drawing/2014/main" id="{A940E8D8-9C46-5D30-BBB9-01B5CD11D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306"/>
          <a:stretch>
            <a:fillRect/>
          </a:stretch>
        </p:blipFill>
        <p:spPr>
          <a:xfrm>
            <a:off x="3957691" y="7669421"/>
            <a:ext cx="2155380" cy="2167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8" name="Imagem 127">
            <a:extLst>
              <a:ext uri="{FF2B5EF4-FFF2-40B4-BE49-F238E27FC236}">
                <a16:creationId xmlns="" xmlns:a16="http://schemas.microsoft.com/office/drawing/2014/main" id="{99A2E81D-D6B0-DBBE-7A92-C78BAC723C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66410" b="86876"/>
          <a:stretch>
            <a:fillRect/>
          </a:stretch>
        </p:blipFill>
        <p:spPr>
          <a:xfrm>
            <a:off x="3467840" y="5254669"/>
            <a:ext cx="1786352" cy="280063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="" xmlns:a16="http://schemas.microsoft.com/office/drawing/2014/main" id="{AD93A146-95A0-96B0-E723-173FCF65D5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" r="15241" b="25416"/>
          <a:stretch>
            <a:fillRect/>
          </a:stretch>
        </p:blipFill>
        <p:spPr>
          <a:xfrm>
            <a:off x="456101" y="4976134"/>
            <a:ext cx="2915598" cy="2246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B037DDEB-E85F-A01F-8E14-078F5F65EF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420" y="2461569"/>
            <a:ext cx="2112549" cy="2112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2985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0" y="432330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=""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=""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Computador com acesso à internet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=""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=""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Acesso ao relatório SITEF</a:t>
            </a:r>
            <a:r>
              <a:rPr lang="pt-BR" sz="1200" b="1" dirty="0" smtClean="0"/>
              <a:t> 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Frente de caixa</a:t>
            </a:r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Procedimento Operacional padrão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=""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TPFC002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=""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=""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10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=""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=""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=""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=""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15/08/2025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=""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=""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Vinicius Figueredo</a:t>
            </a:r>
          </a:p>
        </p:txBody>
      </p:sp>
      <p:cxnSp>
        <p:nvCxnSpPr>
          <p:cNvPr id="69" name="Conector reto 68">
            <a:extLst>
              <a:ext uri="{FF2B5EF4-FFF2-40B4-BE49-F238E27FC236}">
                <a16:creationId xmlns=""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60040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="" xmlns:a16="http://schemas.microsoft.com/office/drawing/2014/main" id="{D2EC44B0-B60F-676D-A36F-64138346CE01}"/>
              </a:ext>
            </a:extLst>
          </p:cNvPr>
          <p:cNvCxnSpPr>
            <a:cxnSpLocks/>
            <a:stCxn id="23" idx="2"/>
            <a:endCxn id="4" idx="2"/>
          </p:cNvCxnSpPr>
          <p:nvPr/>
        </p:nvCxnSpPr>
        <p:spPr>
          <a:xfrm>
            <a:off x="3429000" y="2126933"/>
            <a:ext cx="2985" cy="7778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40887D53-5DE4-3045-C03D-C0A479631F69}"/>
              </a:ext>
            </a:extLst>
          </p:cNvPr>
          <p:cNvSpPr txBox="1"/>
          <p:nvPr/>
        </p:nvSpPr>
        <p:spPr>
          <a:xfrm>
            <a:off x="177696" y="2114551"/>
            <a:ext cx="319275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No site </a:t>
            </a:r>
            <a:r>
              <a:rPr lang="pt-BR" sz="900" b="1" dirty="0">
                <a:latin typeface="Lato Black" panose="020F0A02020204030203" pitchFamily="34" charset="0"/>
              </a:rPr>
              <a:t>colaborador.montekali.com.br</a:t>
            </a:r>
            <a:r>
              <a:rPr lang="pt-BR" sz="800" dirty="0">
                <a:latin typeface="Lato" panose="020F0502020204030203" pitchFamily="34" charset="0"/>
              </a:rPr>
              <a:t>, clique em “Relatório de Cartões” </a:t>
            </a:r>
            <a:r>
              <a:rPr lang="pt-BR" sz="800" b="1" dirty="0">
                <a:latin typeface="Lato" panose="020F0502020204030203" pitchFamily="34" charset="0"/>
              </a:rPr>
              <a:t>(IMG 01</a:t>
            </a:r>
            <a:r>
              <a:rPr lang="pt-BR" sz="800" dirty="0">
                <a:latin typeface="Lato" panose="020F0502020204030203" pitchFamily="34" charset="0"/>
              </a:rPr>
              <a:t>) para abrir o site do “fiserv.”.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="" xmlns:a16="http://schemas.microsoft.com/office/drawing/2014/main" id="{73D24838-4A76-157E-9500-6410556C0D82}"/>
              </a:ext>
            </a:extLst>
          </p:cNvPr>
          <p:cNvSpPr txBox="1"/>
          <p:nvPr/>
        </p:nvSpPr>
        <p:spPr>
          <a:xfrm>
            <a:off x="3564150" y="2116475"/>
            <a:ext cx="3152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Será necessário preencher o e-mail e a senha que foram disponibilizadas durante o treinamento </a:t>
            </a:r>
            <a:r>
              <a:rPr lang="pt-BR" sz="800" b="1" dirty="0">
                <a:latin typeface="Lato" panose="020F0502020204030203" pitchFamily="34" charset="0"/>
              </a:rPr>
              <a:t>(IMG 02</a:t>
            </a:r>
            <a:r>
              <a:rPr lang="pt-BR" sz="800" dirty="0">
                <a:latin typeface="Lato" panose="020F0502020204030203" pitchFamily="34" charset="0"/>
              </a:rPr>
              <a:t>) e clicar em “Entrar”.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=""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51548" y="466353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="" xmlns:a16="http://schemas.microsoft.com/office/drawing/2014/main" id="{652ED2DE-3398-EF47-63E7-339873FBA8A8}"/>
              </a:ext>
            </a:extLst>
          </p:cNvPr>
          <p:cNvSpPr txBox="1"/>
          <p:nvPr/>
        </p:nvSpPr>
        <p:spPr>
          <a:xfrm>
            <a:off x="160940" y="4591838"/>
            <a:ext cx="3175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Coloque o mouse sobre o  ícone de “gráficos” </a:t>
            </a:r>
            <a:r>
              <a:rPr lang="pt-BR" sz="800" b="1" dirty="0">
                <a:latin typeface="Lato" panose="020F0502020204030203" pitchFamily="34" charset="0"/>
              </a:rPr>
              <a:t>(IMG 03) </a:t>
            </a:r>
            <a:r>
              <a:rPr lang="pt-BR" sz="800" dirty="0">
                <a:latin typeface="Lato" panose="020F0502020204030203" pitchFamily="34" charset="0"/>
              </a:rPr>
              <a:t>e , em seguida, deve-se clicar na opção “Transações”.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63" name="CaixaDeTexto 62">
            <a:extLst>
              <a:ext uri="{FF2B5EF4-FFF2-40B4-BE49-F238E27FC236}">
                <a16:creationId xmlns="" xmlns:a16="http://schemas.microsoft.com/office/drawing/2014/main" id="{E2A77151-1BBF-0129-314C-C757D362421C}"/>
              </a:ext>
            </a:extLst>
          </p:cNvPr>
          <p:cNvSpPr txBox="1"/>
          <p:nvPr/>
        </p:nvSpPr>
        <p:spPr>
          <a:xfrm>
            <a:off x="3538420" y="2457361"/>
            <a:ext cx="5983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02)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=""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7286113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A3BCACB4-F177-EF35-6384-684B9E0DCA05}"/>
              </a:ext>
            </a:extLst>
          </p:cNvPr>
          <p:cNvSpPr txBox="1"/>
          <p:nvPr/>
        </p:nvSpPr>
        <p:spPr>
          <a:xfrm>
            <a:off x="3396249" y="5044581"/>
            <a:ext cx="6284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04)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="" xmlns:a16="http://schemas.microsoft.com/office/drawing/2014/main" id="{BD880C07-0BF3-ADC0-7F60-1EFFFA175FB0}"/>
              </a:ext>
            </a:extLst>
          </p:cNvPr>
          <p:cNvSpPr txBox="1"/>
          <p:nvPr/>
        </p:nvSpPr>
        <p:spPr>
          <a:xfrm>
            <a:off x="5241492" y="5521773"/>
            <a:ext cx="650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05)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65670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F43E12BE-9B56-BB48-2BA3-6FCDC91AFC43}"/>
              </a:ext>
            </a:extLst>
          </p:cNvPr>
          <p:cNvSpPr/>
          <p:nvPr/>
        </p:nvSpPr>
        <p:spPr>
          <a:xfrm>
            <a:off x="3470070" y="2171120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="" xmlns:a16="http://schemas.microsoft.com/office/drawing/2014/main" id="{BD655395-CF82-7924-F60A-3191094EA7CA}"/>
              </a:ext>
            </a:extLst>
          </p:cNvPr>
          <p:cNvSpPr txBox="1"/>
          <p:nvPr/>
        </p:nvSpPr>
        <p:spPr>
          <a:xfrm>
            <a:off x="-27128" y="5105831"/>
            <a:ext cx="6264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03)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BB584BE7-849C-0ED9-EC15-FAFFFD15EBC2}"/>
              </a:ext>
            </a:extLst>
          </p:cNvPr>
          <p:cNvSpPr txBox="1"/>
          <p:nvPr/>
        </p:nvSpPr>
        <p:spPr>
          <a:xfrm>
            <a:off x="-24372" y="8408491"/>
            <a:ext cx="6371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06)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5C9C1D76-D0E4-7E21-53A3-D7ED126ECB58}"/>
              </a:ext>
            </a:extLst>
          </p:cNvPr>
          <p:cNvSpPr/>
          <p:nvPr/>
        </p:nvSpPr>
        <p:spPr>
          <a:xfrm>
            <a:off x="3486901" y="7346923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FECC6CD4-2DC6-999B-A432-E3B5C68D198E}"/>
              </a:ext>
            </a:extLst>
          </p:cNvPr>
          <p:cNvSpPr txBox="1"/>
          <p:nvPr/>
        </p:nvSpPr>
        <p:spPr>
          <a:xfrm>
            <a:off x="3592414" y="7302970"/>
            <a:ext cx="325612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latin typeface="Lato" panose="020F0502020204030203" pitchFamily="34" charset="0"/>
              </a:rPr>
              <a:t>(Opcional) </a:t>
            </a:r>
            <a:r>
              <a:rPr lang="pt-BR" sz="800" dirty="0">
                <a:latin typeface="Lato" panose="020F0502020204030203" pitchFamily="34" charset="0"/>
              </a:rPr>
              <a:t>Em “Estado Transação”, selecione o estado desejado </a:t>
            </a:r>
            <a:r>
              <a:rPr lang="pt-BR" sz="800" b="1" dirty="0">
                <a:latin typeface="Lato" panose="020F0502020204030203" pitchFamily="34" charset="0"/>
              </a:rPr>
              <a:t>(IMG 07)</a:t>
            </a:r>
            <a:r>
              <a:rPr lang="pt-BR" sz="800" dirty="0">
                <a:latin typeface="Lato" panose="020F0502020204030203" pitchFamily="34" charset="0"/>
              </a:rPr>
              <a:t>, Exemplos: Efetuada PDV, Estornada, Cancelada PDV, etc.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C3EB1637-CD30-97C9-076A-62946736A424}"/>
              </a:ext>
            </a:extLst>
          </p:cNvPr>
          <p:cNvSpPr/>
          <p:nvPr/>
        </p:nvSpPr>
        <p:spPr>
          <a:xfrm>
            <a:off x="560677" y="5772050"/>
            <a:ext cx="246574" cy="212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CaixaDeTexto 54">
            <a:extLst>
              <a:ext uri="{FF2B5EF4-FFF2-40B4-BE49-F238E27FC236}">
                <a16:creationId xmlns="" xmlns:a16="http://schemas.microsoft.com/office/drawing/2014/main" id="{3B1D14D6-0C25-7FC0-806D-D682A8DB642A}"/>
              </a:ext>
            </a:extLst>
          </p:cNvPr>
          <p:cNvSpPr txBox="1"/>
          <p:nvPr/>
        </p:nvSpPr>
        <p:spPr>
          <a:xfrm>
            <a:off x="3452454" y="7635398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07)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="" xmlns:a16="http://schemas.microsoft.com/office/drawing/2014/main" id="{3B24B43E-6E64-B289-4B45-C340ED968567}"/>
              </a:ext>
            </a:extLst>
          </p:cNvPr>
          <p:cNvSpPr/>
          <p:nvPr/>
        </p:nvSpPr>
        <p:spPr>
          <a:xfrm>
            <a:off x="3481604" y="466814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="" xmlns:a16="http://schemas.microsoft.com/office/drawing/2014/main" id="{F03F8DD9-5882-BE83-E37D-FF8CF62EC022}"/>
              </a:ext>
            </a:extLst>
          </p:cNvPr>
          <p:cNvSpPr txBox="1"/>
          <p:nvPr/>
        </p:nvSpPr>
        <p:spPr>
          <a:xfrm>
            <a:off x="3576520" y="4596481"/>
            <a:ext cx="3273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Para selecionar as Datas Inicial e Final, clique nos ícones de calendário </a:t>
            </a:r>
            <a:r>
              <a:rPr lang="pt-BR" sz="800" b="1" dirty="0">
                <a:latin typeface="Lato" panose="020F0502020204030203" pitchFamily="34" charset="0"/>
              </a:rPr>
              <a:t>(IMG 04</a:t>
            </a:r>
            <a:r>
              <a:rPr lang="pt-BR" sz="800" dirty="0">
                <a:latin typeface="Lato" panose="020F0502020204030203" pitchFamily="34" charset="0"/>
              </a:rPr>
              <a:t>) para que surja o menu </a:t>
            </a:r>
            <a:r>
              <a:rPr lang="pt-BR" sz="800" b="1" dirty="0">
                <a:latin typeface="Lato" panose="020F0502020204030203" pitchFamily="34" charset="0"/>
              </a:rPr>
              <a:t>(IMG 05</a:t>
            </a:r>
            <a:r>
              <a:rPr lang="pt-BR" sz="800" dirty="0">
                <a:latin typeface="Lato" panose="020F0502020204030203" pitchFamily="34" charset="0"/>
              </a:rPr>
              <a:t>) e seja possível selecionar a data.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="" xmlns:a16="http://schemas.microsoft.com/office/drawing/2014/main" id="{8BCF90A6-122E-D3ED-70C9-2EF9A01527FD}"/>
              </a:ext>
            </a:extLst>
          </p:cNvPr>
          <p:cNvSpPr/>
          <p:nvPr/>
        </p:nvSpPr>
        <p:spPr>
          <a:xfrm>
            <a:off x="67209" y="735546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="" xmlns:a16="http://schemas.microsoft.com/office/drawing/2014/main" id="{85655E91-86FC-F882-6BF4-00171CDB3B55}"/>
              </a:ext>
            </a:extLst>
          </p:cNvPr>
          <p:cNvSpPr txBox="1"/>
          <p:nvPr/>
        </p:nvSpPr>
        <p:spPr>
          <a:xfrm>
            <a:off x="273651" y="7311992"/>
            <a:ext cx="3200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Em “PDV”, selecione se deseja filtrar todos os PDVs </a:t>
            </a:r>
            <a:r>
              <a:rPr lang="pt-BR" sz="800" b="1" dirty="0">
                <a:latin typeface="Lato" panose="020F0502020204030203" pitchFamily="34" charset="0"/>
              </a:rPr>
              <a:t>ou</a:t>
            </a:r>
            <a:r>
              <a:rPr lang="pt-BR" sz="800" dirty="0">
                <a:latin typeface="Lato" panose="020F0502020204030203" pitchFamily="34" charset="0"/>
              </a:rPr>
              <a:t> um PDV em específico </a:t>
            </a:r>
            <a:r>
              <a:rPr lang="pt-BR" sz="800" b="1" dirty="0">
                <a:latin typeface="Lato" panose="020F0502020204030203" pitchFamily="34" charset="0"/>
              </a:rPr>
              <a:t>(IMG 06)</a:t>
            </a:r>
            <a:r>
              <a:rPr lang="pt-BR" sz="800" dirty="0">
                <a:latin typeface="Lato" panose="020F0502020204030203" pitchFamily="34" charset="0"/>
              </a:rPr>
              <a:t>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2CEFBD82-15FC-A52F-969A-BC514C8AAD7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 l="2863" r="1485"/>
          <a:stretch>
            <a:fillRect/>
          </a:stretch>
        </p:blipFill>
        <p:spPr>
          <a:xfrm>
            <a:off x="110948" y="2438207"/>
            <a:ext cx="3192751" cy="211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CaixaDeTexto 48">
            <a:extLst>
              <a:ext uri="{FF2B5EF4-FFF2-40B4-BE49-F238E27FC236}">
                <a16:creationId xmlns="" xmlns:a16="http://schemas.microsoft.com/office/drawing/2014/main" id="{BA9ABB5B-0BEF-A824-AD61-37C3695BCE57}"/>
              </a:ext>
            </a:extLst>
          </p:cNvPr>
          <p:cNvSpPr txBox="1"/>
          <p:nvPr/>
        </p:nvSpPr>
        <p:spPr>
          <a:xfrm>
            <a:off x="126262" y="2512640"/>
            <a:ext cx="638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01)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="" xmlns:a16="http://schemas.microsoft.com/office/drawing/2014/main" id="{647320E6-43CB-1185-92AE-98161CE8F50D}"/>
              </a:ext>
            </a:extLst>
          </p:cNvPr>
          <p:cNvSpPr/>
          <p:nvPr/>
        </p:nvSpPr>
        <p:spPr>
          <a:xfrm>
            <a:off x="2545725" y="4296654"/>
            <a:ext cx="757974" cy="2255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="" xmlns:a16="http://schemas.microsoft.com/office/drawing/2014/main" id="{B9ABF7E6-1720-B7E5-C507-F3C1120D5866}"/>
              </a:ext>
            </a:extLst>
          </p:cNvPr>
          <p:cNvSpPr/>
          <p:nvPr/>
        </p:nvSpPr>
        <p:spPr>
          <a:xfrm>
            <a:off x="1021407" y="5942703"/>
            <a:ext cx="626426" cy="1468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6" name="Conector de Seta Reta 55">
            <a:extLst>
              <a:ext uri="{FF2B5EF4-FFF2-40B4-BE49-F238E27FC236}">
                <a16:creationId xmlns="" xmlns:a16="http://schemas.microsoft.com/office/drawing/2014/main" id="{38737086-E3CA-9D2D-4B53-E69C37C8516F}"/>
              </a:ext>
            </a:extLst>
          </p:cNvPr>
          <p:cNvCxnSpPr>
            <a:cxnSpLocks/>
          </p:cNvCxnSpPr>
          <p:nvPr/>
        </p:nvCxnSpPr>
        <p:spPr>
          <a:xfrm flipH="1">
            <a:off x="847733" y="5433032"/>
            <a:ext cx="433387" cy="310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Imagem 58">
            <a:extLst>
              <a:ext uri="{FF2B5EF4-FFF2-40B4-BE49-F238E27FC236}">
                <a16:creationId xmlns="" xmlns:a16="http://schemas.microsoft.com/office/drawing/2014/main" id="{04B70C6B-0960-4921-CF7C-791CCB17D0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6369" y="5726575"/>
            <a:ext cx="1509942" cy="1523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7" name="Retângulo 66">
            <a:extLst>
              <a:ext uri="{FF2B5EF4-FFF2-40B4-BE49-F238E27FC236}">
                <a16:creationId xmlns="" xmlns:a16="http://schemas.microsoft.com/office/drawing/2014/main" id="{9621322B-9DD2-E000-6F30-7D5D59F0AED3}"/>
              </a:ext>
            </a:extLst>
          </p:cNvPr>
          <p:cNvSpPr/>
          <p:nvPr/>
        </p:nvSpPr>
        <p:spPr>
          <a:xfrm>
            <a:off x="292100" y="170246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Login e Senha do </a:t>
            </a:r>
            <a:r>
              <a:rPr lang="pt-BR" sz="1000" dirty="0" err="1"/>
              <a:t>fiserv</a:t>
            </a:r>
            <a:r>
              <a:rPr lang="pt-BR" sz="1000" dirty="0"/>
              <a:t> (</a:t>
            </a:r>
            <a:r>
              <a:rPr lang="pt-BR" sz="1000" dirty="0" err="1"/>
              <a:t>SiTef</a:t>
            </a:r>
            <a:r>
              <a:rPr lang="pt-BR" sz="1000" dirty="0"/>
              <a:t>)</a:t>
            </a:r>
          </a:p>
        </p:txBody>
      </p:sp>
      <p:sp>
        <p:nvSpPr>
          <p:cNvPr id="129" name="Retângulo 128">
            <a:extLst>
              <a:ext uri="{FF2B5EF4-FFF2-40B4-BE49-F238E27FC236}">
                <a16:creationId xmlns="" xmlns:a16="http://schemas.microsoft.com/office/drawing/2014/main" id="{2E3AA3B7-FB4B-78D1-3B8A-D8FDBEA3176A}"/>
              </a:ext>
            </a:extLst>
          </p:cNvPr>
          <p:cNvSpPr/>
          <p:nvPr/>
        </p:nvSpPr>
        <p:spPr>
          <a:xfrm>
            <a:off x="5014884" y="5738811"/>
            <a:ext cx="188304" cy="1771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3" name="Imagem 92">
            <a:extLst>
              <a:ext uri="{FF2B5EF4-FFF2-40B4-BE49-F238E27FC236}">
                <a16:creationId xmlns="" xmlns:a16="http://schemas.microsoft.com/office/drawing/2014/main" id="{EEAA6DA3-8B8B-91D5-8E0E-CAECEB258F4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23386" b="3367"/>
          <a:stretch>
            <a:fillRect/>
          </a:stretch>
        </p:blipFill>
        <p:spPr>
          <a:xfrm>
            <a:off x="468784" y="7644657"/>
            <a:ext cx="2538127" cy="2215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4" name="Retângulo 113">
            <a:extLst>
              <a:ext uri="{FF2B5EF4-FFF2-40B4-BE49-F238E27FC236}">
                <a16:creationId xmlns="" xmlns:a16="http://schemas.microsoft.com/office/drawing/2014/main" id="{BD1F9774-FE11-5C3C-FF32-405AA9BF620D}"/>
              </a:ext>
            </a:extLst>
          </p:cNvPr>
          <p:cNvSpPr/>
          <p:nvPr/>
        </p:nvSpPr>
        <p:spPr>
          <a:xfrm>
            <a:off x="614323" y="7992911"/>
            <a:ext cx="102433" cy="9714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>
            <a:extLst>
              <a:ext uri="{FF2B5EF4-FFF2-40B4-BE49-F238E27FC236}">
                <a16:creationId xmlns="" xmlns:a16="http://schemas.microsoft.com/office/drawing/2014/main" id="{BE00D912-7244-A631-587B-23AE272F6F3C}"/>
              </a:ext>
            </a:extLst>
          </p:cNvPr>
          <p:cNvSpPr/>
          <p:nvPr/>
        </p:nvSpPr>
        <p:spPr>
          <a:xfrm>
            <a:off x="5014884" y="6127527"/>
            <a:ext cx="188304" cy="1771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>
            <a:extLst>
              <a:ext uri="{FF2B5EF4-FFF2-40B4-BE49-F238E27FC236}">
                <a16:creationId xmlns="" xmlns:a16="http://schemas.microsoft.com/office/drawing/2014/main" id="{FA22DA30-2F91-7905-6EEB-34CF383AD066}"/>
              </a:ext>
            </a:extLst>
          </p:cNvPr>
          <p:cNvSpPr/>
          <p:nvPr/>
        </p:nvSpPr>
        <p:spPr>
          <a:xfrm>
            <a:off x="2150229" y="7995292"/>
            <a:ext cx="102433" cy="9714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59260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5C2B32-C591-D8B0-8130-9CEC27C09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EF943BB9-124B-4AFF-FF80-7F600E2502B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60262" y="2632726"/>
            <a:ext cx="3452010" cy="15657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1" name="Imagem 60">
            <a:extLst>
              <a:ext uri="{FF2B5EF4-FFF2-40B4-BE49-F238E27FC236}">
                <a16:creationId xmlns="" xmlns:a16="http://schemas.microsoft.com/office/drawing/2014/main" id="{E663D01C-4B4F-34EE-7240-43E80EA50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827" y="4584428"/>
            <a:ext cx="1745966" cy="617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="" xmlns:a16="http://schemas.microsoft.com/office/drawing/2014/main" id="{63768919-E40A-4CE9-716C-618B35B65AA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20" y="2467683"/>
            <a:ext cx="3037844" cy="203879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8" name="Imagem 107">
            <a:extLst>
              <a:ext uri="{FF2B5EF4-FFF2-40B4-BE49-F238E27FC236}">
                <a16:creationId xmlns="" xmlns:a16="http://schemas.microsoft.com/office/drawing/2014/main" id="{F645492D-A663-22D4-730F-684B69AEC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735" y="6130259"/>
            <a:ext cx="1357766" cy="61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7145F872-0518-0E0B-6D0F-488FF9855551}"/>
              </a:ext>
            </a:extLst>
          </p:cNvPr>
          <p:cNvSpPr/>
          <p:nvPr/>
        </p:nvSpPr>
        <p:spPr>
          <a:xfrm>
            <a:off x="2985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="" xmlns:a16="http://schemas.microsoft.com/office/drawing/2014/main" id="{290FAC7F-2658-AD71-92D6-578280AD7D7A}"/>
              </a:ext>
            </a:extLst>
          </p:cNvPr>
          <p:cNvCxnSpPr>
            <a:cxnSpLocks/>
          </p:cNvCxnSpPr>
          <p:nvPr/>
        </p:nvCxnSpPr>
        <p:spPr>
          <a:xfrm>
            <a:off x="-19050" y="5282394"/>
            <a:ext cx="68674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="" xmlns:a16="http://schemas.microsoft.com/office/drawing/2014/main" id="{B07A7409-E9D2-6D0E-A084-6E15560AC666}"/>
              </a:ext>
            </a:extLst>
          </p:cNvPr>
          <p:cNvSpPr/>
          <p:nvPr/>
        </p:nvSpPr>
        <p:spPr>
          <a:xfrm>
            <a:off x="12724" y="878774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="" xmlns:a16="http://schemas.microsoft.com/office/drawing/2014/main" id="{421FB43E-4C16-3A86-08A9-B47A7DEF9587}"/>
              </a:ext>
            </a:extLst>
          </p:cNvPr>
          <p:cNvSpPr/>
          <p:nvPr/>
        </p:nvSpPr>
        <p:spPr>
          <a:xfrm>
            <a:off x="12723" y="900206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="" xmlns:a16="http://schemas.microsoft.com/office/drawing/2014/main" id="{CD12E465-EF54-2166-F543-34F89316D76A}"/>
              </a:ext>
            </a:extLst>
          </p:cNvPr>
          <p:cNvSpPr/>
          <p:nvPr/>
        </p:nvSpPr>
        <p:spPr>
          <a:xfrm>
            <a:off x="3200" y="9220183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="" xmlns:a16="http://schemas.microsoft.com/office/drawing/2014/main" id="{70644DE2-CA5E-3AB3-A996-DA3E6187467B}"/>
              </a:ext>
            </a:extLst>
          </p:cNvPr>
          <p:cNvSpPr/>
          <p:nvPr/>
        </p:nvSpPr>
        <p:spPr>
          <a:xfrm>
            <a:off x="12725" y="9424970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						</a:t>
            </a:r>
            <a:r>
              <a:rPr lang="pt-BR" sz="1000" u="sng" dirty="0"/>
              <a:t>Diego Silva – 04/09/2025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="" xmlns:a16="http://schemas.microsoft.com/office/drawing/2014/main" id="{02E0FB8A-FBB2-718D-350E-F13CED435619}"/>
              </a:ext>
            </a:extLst>
          </p:cNvPr>
          <p:cNvSpPr/>
          <p:nvPr/>
        </p:nvSpPr>
        <p:spPr>
          <a:xfrm>
            <a:off x="3198" y="8574388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="" xmlns:a16="http://schemas.microsoft.com/office/drawing/2014/main" id="{5BC19BAE-AB1E-9E18-4A9F-B93A9AD3ADD6}"/>
              </a:ext>
            </a:extLst>
          </p:cNvPr>
          <p:cNvCxnSpPr/>
          <p:nvPr/>
        </p:nvCxnSpPr>
        <p:spPr>
          <a:xfrm>
            <a:off x="2133623" y="9427828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="" xmlns:a16="http://schemas.microsoft.com/office/drawing/2014/main" id="{426571F8-4C37-296E-8258-1CA77FF4AC2E}"/>
              </a:ext>
            </a:extLst>
          </p:cNvPr>
          <p:cNvCxnSpPr/>
          <p:nvPr/>
        </p:nvCxnSpPr>
        <p:spPr>
          <a:xfrm>
            <a:off x="4489473" y="9427828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="" xmlns:a16="http://schemas.microsoft.com/office/drawing/2014/main" id="{B5ED24AC-C7CC-3F3C-FC53-5030A47D6C3C}"/>
              </a:ext>
            </a:extLst>
          </p:cNvPr>
          <p:cNvSpPr/>
          <p:nvPr/>
        </p:nvSpPr>
        <p:spPr>
          <a:xfrm>
            <a:off x="3200423" y="8792511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="" xmlns:a16="http://schemas.microsoft.com/office/drawing/2014/main" id="{7CD4E8BE-A0F9-875E-8608-A48F7BF7B201}"/>
              </a:ext>
            </a:extLst>
          </p:cNvPr>
          <p:cNvSpPr/>
          <p:nvPr/>
        </p:nvSpPr>
        <p:spPr>
          <a:xfrm>
            <a:off x="3200422" y="9006823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="" xmlns:a16="http://schemas.microsoft.com/office/drawing/2014/main" id="{0EAADE2A-CC0D-723C-9C5B-697D9970385E}"/>
              </a:ext>
            </a:extLst>
          </p:cNvPr>
          <p:cNvSpPr/>
          <p:nvPr/>
        </p:nvSpPr>
        <p:spPr>
          <a:xfrm>
            <a:off x="9867" y="878965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="" xmlns:a16="http://schemas.microsoft.com/office/drawing/2014/main" id="{4DF25254-F85D-2DE0-CDEF-B222F5A7E55B}"/>
              </a:ext>
            </a:extLst>
          </p:cNvPr>
          <p:cNvSpPr/>
          <p:nvPr/>
        </p:nvSpPr>
        <p:spPr>
          <a:xfrm>
            <a:off x="9866" y="9006346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="" xmlns:a16="http://schemas.microsoft.com/office/drawing/2014/main" id="{8DED4294-2D2D-1912-788C-08155603304C}"/>
              </a:ext>
            </a:extLst>
          </p:cNvPr>
          <p:cNvSpPr/>
          <p:nvPr/>
        </p:nvSpPr>
        <p:spPr>
          <a:xfrm>
            <a:off x="254023" y="8792511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</a:rPr>
              <a:t>Visualizar relatório SiTEF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="" xmlns:a16="http://schemas.microsoft.com/office/drawing/2014/main" id="{6D21EB9C-D064-5DBC-D031-60517CB848FD}"/>
              </a:ext>
            </a:extLst>
          </p:cNvPr>
          <p:cNvSpPr/>
          <p:nvPr/>
        </p:nvSpPr>
        <p:spPr>
          <a:xfrm>
            <a:off x="254022" y="9006823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(Opcional) Aprovar ou Cancelar pendência SiTEF</a:t>
            </a:r>
          </a:p>
        </p:txBody>
      </p:sp>
      <p:sp>
        <p:nvSpPr>
          <p:cNvPr id="88" name="Retângulo 87">
            <a:extLst>
              <a:ext uri="{FF2B5EF4-FFF2-40B4-BE49-F238E27FC236}">
                <a16:creationId xmlns="" xmlns:a16="http://schemas.microsoft.com/office/drawing/2014/main" id="{C61CE752-0759-B8E5-214A-03DC80A224A2}"/>
              </a:ext>
            </a:extLst>
          </p:cNvPr>
          <p:cNvSpPr/>
          <p:nvPr/>
        </p:nvSpPr>
        <p:spPr>
          <a:xfrm>
            <a:off x="3441716" y="8792511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="" xmlns:a16="http://schemas.microsoft.com/office/drawing/2014/main" id="{3CF700D8-2749-F174-6E3A-14C5599B5DAD}"/>
              </a:ext>
            </a:extLst>
          </p:cNvPr>
          <p:cNvSpPr/>
          <p:nvPr/>
        </p:nvSpPr>
        <p:spPr>
          <a:xfrm>
            <a:off x="3441715" y="9006823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2" name="Conector reto 1">
            <a:extLst>
              <a:ext uri="{FF2B5EF4-FFF2-40B4-BE49-F238E27FC236}">
                <a16:creationId xmlns="" xmlns:a16="http://schemas.microsoft.com/office/drawing/2014/main" id="{BA849F45-E99A-E6F0-FA9C-14879AF421D5}"/>
              </a:ext>
            </a:extLst>
          </p:cNvPr>
          <p:cNvCxnSpPr>
            <a:cxnSpLocks/>
          </p:cNvCxnSpPr>
          <p:nvPr/>
        </p:nvCxnSpPr>
        <p:spPr>
          <a:xfrm flipH="1">
            <a:off x="3318217" y="1952454"/>
            <a:ext cx="4724" cy="66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B1814453-3A2B-8BDC-9149-97C2C707F68A}"/>
              </a:ext>
            </a:extLst>
          </p:cNvPr>
          <p:cNvSpPr txBox="1"/>
          <p:nvPr/>
        </p:nvSpPr>
        <p:spPr>
          <a:xfrm>
            <a:off x="200857" y="1941556"/>
            <a:ext cx="3169129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Após realizar todas as seleções desejadas, com a roda do mouse, role a página para baixo </a:t>
            </a:r>
            <a:r>
              <a:rPr lang="pt-BR" sz="800" b="1" dirty="0">
                <a:latin typeface="Lato" panose="020F0502020204030203" pitchFamily="34" charset="0"/>
              </a:rPr>
              <a:t>(IMG 10)</a:t>
            </a:r>
            <a:r>
              <a:rPr lang="pt-BR" sz="800" dirty="0">
                <a:latin typeface="Lato" panose="020F0502020204030203" pitchFamily="34" charset="0"/>
              </a:rPr>
              <a:t> e, em “Ações”, clique no botão “Pesquisar” </a:t>
            </a:r>
            <a:r>
              <a:rPr lang="pt-BR" sz="800" b="1" dirty="0">
                <a:latin typeface="Lato" panose="020F0502020204030203" pitchFamily="34" charset="0"/>
              </a:rPr>
              <a:t>(IMG 11)</a:t>
            </a:r>
            <a:r>
              <a:rPr lang="pt-BR" sz="800" dirty="0">
                <a:latin typeface="Lato" panose="020F0502020204030203" pitchFamily="34" charset="0"/>
              </a:rPr>
              <a:t>.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="" xmlns:a16="http://schemas.microsoft.com/office/drawing/2014/main" id="{4D907366-CA5F-6698-5A8B-F49D8238D54C}"/>
              </a:ext>
            </a:extLst>
          </p:cNvPr>
          <p:cNvSpPr txBox="1"/>
          <p:nvPr/>
        </p:nvSpPr>
        <p:spPr>
          <a:xfrm>
            <a:off x="3450480" y="1933472"/>
            <a:ext cx="3481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Depois do “Relatório de Transações” ser gerado, onde o resumo delas será primeira tela; clique em “Detalhes”</a:t>
            </a:r>
            <a:r>
              <a:rPr lang="pt-BR" sz="800" b="1" dirty="0">
                <a:latin typeface="Lato" panose="020F0502020204030203" pitchFamily="34" charset="0"/>
              </a:rPr>
              <a:t> (IMG 12)</a:t>
            </a:r>
            <a:r>
              <a:rPr lang="pt-BR" sz="800" dirty="0">
                <a:latin typeface="Lato" panose="020F0502020204030203" pitchFamily="34" charset="0"/>
              </a:rPr>
              <a:t>, na tabela exibida</a:t>
            </a:r>
            <a:r>
              <a:rPr lang="pt-BR" sz="800" b="1" dirty="0">
                <a:latin typeface="Lato" panose="020F0502020204030203" pitchFamily="34" charset="0"/>
              </a:rPr>
              <a:t> </a:t>
            </a:r>
            <a:r>
              <a:rPr lang="pt-BR" sz="800" dirty="0">
                <a:latin typeface="Lato" panose="020F0502020204030203" pitchFamily="34" charset="0"/>
              </a:rPr>
              <a:t>onde cada transação está separada, selecione uma transação ao clicar em um dos botões disponíveis </a:t>
            </a:r>
            <a:r>
              <a:rPr lang="pt-BR" sz="800" b="1" dirty="0">
                <a:latin typeface="Lato" panose="020F0502020204030203" pitchFamily="34" charset="0"/>
              </a:rPr>
              <a:t>(IMG 13)</a:t>
            </a:r>
            <a:r>
              <a:rPr lang="pt-BR" sz="800" dirty="0">
                <a:latin typeface="Lato" panose="020F0502020204030203" pitchFamily="34" charset="0"/>
              </a:rPr>
              <a:t>. 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="" xmlns:a16="http://schemas.microsoft.com/office/drawing/2014/main" id="{1AFBBEA4-8C64-4955-C615-2AC5A010BFAD}"/>
              </a:ext>
            </a:extLst>
          </p:cNvPr>
          <p:cNvSpPr txBox="1"/>
          <p:nvPr/>
        </p:nvSpPr>
        <p:spPr>
          <a:xfrm>
            <a:off x="224114" y="5292197"/>
            <a:ext cx="3092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Em “Detalhes da transação”(        ), caso a transação esteja como “Pendente”, haverá a opção de </a:t>
            </a:r>
            <a:r>
              <a:rPr lang="pt-BR" sz="800" b="1" dirty="0">
                <a:latin typeface="Lato" panose="020F0502020204030203" pitchFamily="34" charset="0"/>
              </a:rPr>
              <a:t>Confirmar</a:t>
            </a:r>
            <a:r>
              <a:rPr lang="pt-BR" sz="800" dirty="0">
                <a:latin typeface="Lato" panose="020F0502020204030203" pitchFamily="34" charset="0"/>
              </a:rPr>
              <a:t> ou </a:t>
            </a:r>
            <a:r>
              <a:rPr lang="pt-BR" sz="800" b="1" dirty="0">
                <a:latin typeface="Lato" panose="020F0502020204030203" pitchFamily="34" charset="0"/>
              </a:rPr>
              <a:t>Cancelar</a:t>
            </a:r>
            <a:r>
              <a:rPr lang="pt-BR" sz="800" dirty="0">
                <a:latin typeface="Lato" panose="020F0502020204030203" pitchFamily="34" charset="0"/>
              </a:rPr>
              <a:t> a transação </a:t>
            </a:r>
            <a:r>
              <a:rPr lang="pt-BR" sz="800" b="1" dirty="0">
                <a:latin typeface="Lato" panose="020F0502020204030203" pitchFamily="34" charset="0"/>
              </a:rPr>
              <a:t>(IMG 14)</a:t>
            </a:r>
            <a:r>
              <a:rPr lang="pt-BR" sz="800" dirty="0">
                <a:latin typeface="Lato" panose="020F0502020204030203" pitchFamily="34" charset="0"/>
              </a:rPr>
              <a:t>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D9D66AD1-8E3B-309F-C65F-663F243BBEDD}"/>
              </a:ext>
            </a:extLst>
          </p:cNvPr>
          <p:cNvSpPr/>
          <p:nvPr/>
        </p:nvSpPr>
        <p:spPr>
          <a:xfrm>
            <a:off x="51428" y="1999247"/>
            <a:ext cx="166901" cy="1554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="" xmlns:a16="http://schemas.microsoft.com/office/drawing/2014/main" id="{E4E9B358-4811-8F95-BE61-B7900AB85D37}"/>
              </a:ext>
            </a:extLst>
          </p:cNvPr>
          <p:cNvSpPr txBox="1"/>
          <p:nvPr/>
        </p:nvSpPr>
        <p:spPr>
          <a:xfrm>
            <a:off x="-56323" y="6151674"/>
            <a:ext cx="5884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14)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="" xmlns:a16="http://schemas.microsoft.com/office/drawing/2014/main" id="{940C2166-3EE8-F352-6E6A-2B87DCF12D20}"/>
              </a:ext>
            </a:extLst>
          </p:cNvPr>
          <p:cNvSpPr txBox="1"/>
          <p:nvPr/>
        </p:nvSpPr>
        <p:spPr>
          <a:xfrm>
            <a:off x="1558234" y="2253287"/>
            <a:ext cx="689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10)</a:t>
            </a:r>
          </a:p>
        </p:txBody>
      </p:sp>
      <p:sp>
        <p:nvSpPr>
          <p:cNvPr id="121" name="CaixaDeTexto 120">
            <a:extLst>
              <a:ext uri="{FF2B5EF4-FFF2-40B4-BE49-F238E27FC236}">
                <a16:creationId xmlns="" xmlns:a16="http://schemas.microsoft.com/office/drawing/2014/main" id="{753624D2-6871-D9CA-0FA0-B04F4E6947B1}"/>
              </a:ext>
            </a:extLst>
          </p:cNvPr>
          <p:cNvSpPr txBox="1"/>
          <p:nvPr/>
        </p:nvSpPr>
        <p:spPr>
          <a:xfrm>
            <a:off x="204437" y="4834423"/>
            <a:ext cx="689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11)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="" xmlns:a16="http://schemas.microsoft.com/office/drawing/2014/main" id="{A52554E4-5047-89F8-4D79-3F091F97658C}"/>
              </a:ext>
            </a:extLst>
          </p:cNvPr>
          <p:cNvSpPr txBox="1"/>
          <p:nvPr/>
        </p:nvSpPr>
        <p:spPr>
          <a:xfrm>
            <a:off x="3278322" y="2457829"/>
            <a:ext cx="5963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12)</a:t>
            </a:r>
          </a:p>
        </p:txBody>
      </p:sp>
      <p:sp>
        <p:nvSpPr>
          <p:cNvPr id="146" name="CaixaDeTexto 145">
            <a:extLst>
              <a:ext uri="{FF2B5EF4-FFF2-40B4-BE49-F238E27FC236}">
                <a16:creationId xmlns="" xmlns:a16="http://schemas.microsoft.com/office/drawing/2014/main" id="{A3A518C6-8747-4B93-5688-11403C754162}"/>
              </a:ext>
            </a:extLst>
          </p:cNvPr>
          <p:cNvSpPr txBox="1"/>
          <p:nvPr/>
        </p:nvSpPr>
        <p:spPr>
          <a:xfrm>
            <a:off x="3804462" y="4464676"/>
            <a:ext cx="584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13)</a:t>
            </a:r>
          </a:p>
        </p:txBody>
      </p:sp>
      <p:sp>
        <p:nvSpPr>
          <p:cNvPr id="25" name="Seta: para Baixo 24">
            <a:extLst>
              <a:ext uri="{FF2B5EF4-FFF2-40B4-BE49-F238E27FC236}">
                <a16:creationId xmlns="" xmlns:a16="http://schemas.microsoft.com/office/drawing/2014/main" id="{D1F56EC5-4B6B-1125-A9BC-F7477E9CF2E7}"/>
              </a:ext>
            </a:extLst>
          </p:cNvPr>
          <p:cNvSpPr/>
          <p:nvPr/>
        </p:nvSpPr>
        <p:spPr>
          <a:xfrm>
            <a:off x="3122851" y="3118201"/>
            <a:ext cx="155471" cy="671783"/>
          </a:xfrm>
          <a:prstGeom prst="downArrow">
            <a:avLst>
              <a:gd name="adj1" fmla="val 50000"/>
              <a:gd name="adj2" fmla="val 97143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Retângulo 63">
            <a:extLst>
              <a:ext uri="{FF2B5EF4-FFF2-40B4-BE49-F238E27FC236}">
                <a16:creationId xmlns="" xmlns:a16="http://schemas.microsoft.com/office/drawing/2014/main" id="{9766F55F-5922-0732-9371-5780443C33F8}"/>
              </a:ext>
            </a:extLst>
          </p:cNvPr>
          <p:cNvSpPr/>
          <p:nvPr/>
        </p:nvSpPr>
        <p:spPr>
          <a:xfrm>
            <a:off x="218329" y="4140200"/>
            <a:ext cx="396034" cy="18927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2" name="Conector de Seta Reta 91">
            <a:extLst>
              <a:ext uri="{FF2B5EF4-FFF2-40B4-BE49-F238E27FC236}">
                <a16:creationId xmlns="" xmlns:a16="http://schemas.microsoft.com/office/drawing/2014/main" id="{AA402D0E-4B52-495A-FCB2-FB0AEB7EAB0C}"/>
              </a:ext>
            </a:extLst>
          </p:cNvPr>
          <p:cNvCxnSpPr>
            <a:cxnSpLocks/>
            <a:stCxn id="64" idx="2"/>
          </p:cNvCxnSpPr>
          <p:nvPr/>
        </p:nvCxnSpPr>
        <p:spPr>
          <a:xfrm>
            <a:off x="416346" y="4329479"/>
            <a:ext cx="484871" cy="26906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tângulo 95">
            <a:extLst>
              <a:ext uri="{FF2B5EF4-FFF2-40B4-BE49-F238E27FC236}">
                <a16:creationId xmlns="" xmlns:a16="http://schemas.microsoft.com/office/drawing/2014/main" id="{E87BBDD1-3D7A-94A7-194C-59734818C0AC}"/>
              </a:ext>
            </a:extLst>
          </p:cNvPr>
          <p:cNvSpPr/>
          <p:nvPr/>
        </p:nvSpPr>
        <p:spPr>
          <a:xfrm>
            <a:off x="1012585" y="4825999"/>
            <a:ext cx="857250" cy="2921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Retângulo 97">
            <a:extLst>
              <a:ext uri="{FF2B5EF4-FFF2-40B4-BE49-F238E27FC236}">
                <a16:creationId xmlns="" xmlns:a16="http://schemas.microsoft.com/office/drawing/2014/main" id="{5B94E097-DA01-469D-BD50-D0DC905F7EB4}"/>
              </a:ext>
            </a:extLst>
          </p:cNvPr>
          <p:cNvSpPr/>
          <p:nvPr/>
        </p:nvSpPr>
        <p:spPr>
          <a:xfrm>
            <a:off x="3347054" y="2005591"/>
            <a:ext cx="174495" cy="1554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</a:p>
        </p:txBody>
      </p:sp>
      <p:sp>
        <p:nvSpPr>
          <p:cNvPr id="101" name="Retângulo 100">
            <a:extLst>
              <a:ext uri="{FF2B5EF4-FFF2-40B4-BE49-F238E27FC236}">
                <a16:creationId xmlns="" xmlns:a16="http://schemas.microsoft.com/office/drawing/2014/main" id="{D873CB1F-0546-AB1B-C77C-E4971B1F49D1}"/>
              </a:ext>
            </a:extLst>
          </p:cNvPr>
          <p:cNvSpPr/>
          <p:nvPr/>
        </p:nvSpPr>
        <p:spPr>
          <a:xfrm>
            <a:off x="3581399" y="2769394"/>
            <a:ext cx="219075" cy="9286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8" name="Imagem 47">
            <a:extLst>
              <a:ext uri="{FF2B5EF4-FFF2-40B4-BE49-F238E27FC236}">
                <a16:creationId xmlns="" xmlns:a16="http://schemas.microsoft.com/office/drawing/2014/main" id="{6AE23CE2-BC71-32D5-C5A7-DF6AEA9AA7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15" t="4316" r="4197" b="20400"/>
          <a:stretch>
            <a:fillRect/>
          </a:stretch>
        </p:blipFill>
        <p:spPr>
          <a:xfrm>
            <a:off x="4469578" y="4440946"/>
            <a:ext cx="1210505" cy="265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CaixaDeTexto 50">
            <a:extLst>
              <a:ext uri="{FF2B5EF4-FFF2-40B4-BE49-F238E27FC236}">
                <a16:creationId xmlns="" xmlns:a16="http://schemas.microsoft.com/office/drawing/2014/main" id="{D7CD094B-1938-D309-4C1D-6A609EC25671}"/>
              </a:ext>
            </a:extLst>
          </p:cNvPr>
          <p:cNvSpPr txBox="1"/>
          <p:nvPr/>
        </p:nvSpPr>
        <p:spPr>
          <a:xfrm>
            <a:off x="3456073" y="5950587"/>
            <a:ext cx="5884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15)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1D618F5E-D421-EC98-5BC5-8CC3A6F9ADA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60" b="2443"/>
          <a:stretch>
            <a:fillRect/>
          </a:stretch>
        </p:blipFill>
        <p:spPr>
          <a:xfrm>
            <a:off x="505410" y="5751848"/>
            <a:ext cx="2392267" cy="2740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A4FD7B97-ED96-70D0-7A41-901E8FA20FE1}"/>
              </a:ext>
            </a:extLst>
          </p:cNvPr>
          <p:cNvSpPr/>
          <p:nvPr/>
        </p:nvSpPr>
        <p:spPr>
          <a:xfrm>
            <a:off x="5439896" y="4476745"/>
            <a:ext cx="214232" cy="199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BACB3851-3FB3-65E4-02D2-680D8F19E9CC}"/>
              </a:ext>
            </a:extLst>
          </p:cNvPr>
          <p:cNvSpPr/>
          <p:nvPr/>
        </p:nvSpPr>
        <p:spPr>
          <a:xfrm>
            <a:off x="6392498" y="3118200"/>
            <a:ext cx="409559" cy="115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          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="" xmlns:a16="http://schemas.microsoft.com/office/drawing/2014/main" id="{4D12AC1D-A12D-F266-DB15-6EEBB35F7CF8}"/>
              </a:ext>
            </a:extLst>
          </p:cNvPr>
          <p:cNvSpPr txBox="1"/>
          <p:nvPr/>
        </p:nvSpPr>
        <p:spPr>
          <a:xfrm>
            <a:off x="3787363" y="4807346"/>
            <a:ext cx="10807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Detalhes da Transação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="" xmlns:a16="http://schemas.microsoft.com/office/drawing/2014/main" id="{1437AFE1-6528-870F-AD5F-DC97A3F4515C}"/>
              </a:ext>
            </a:extLst>
          </p:cNvPr>
          <p:cNvSpPr txBox="1"/>
          <p:nvPr/>
        </p:nvSpPr>
        <p:spPr>
          <a:xfrm>
            <a:off x="5247503" y="4838823"/>
            <a:ext cx="12984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Gerar PDF do comprovante</a:t>
            </a:r>
          </a:p>
        </p:txBody>
      </p:sp>
      <p:cxnSp>
        <p:nvCxnSpPr>
          <p:cNvPr id="56" name="Conector de Seta Reta 55">
            <a:extLst>
              <a:ext uri="{FF2B5EF4-FFF2-40B4-BE49-F238E27FC236}">
                <a16:creationId xmlns="" xmlns:a16="http://schemas.microsoft.com/office/drawing/2014/main" id="{13585A59-977D-08D2-0099-2B4CA4D7CFA8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4327757" y="4720346"/>
            <a:ext cx="125446" cy="87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Angulado 61">
            <a:extLst>
              <a:ext uri="{FF2B5EF4-FFF2-40B4-BE49-F238E27FC236}">
                <a16:creationId xmlns="" xmlns:a16="http://schemas.microsoft.com/office/drawing/2014/main" id="{00A5E1B9-3AF0-17DC-426E-7CBF8E13080B}"/>
              </a:ext>
            </a:extLst>
          </p:cNvPr>
          <p:cNvCxnSpPr>
            <a:cxnSpLocks/>
            <a:stCxn id="13" idx="2"/>
            <a:endCxn id="48" idx="0"/>
          </p:cNvCxnSpPr>
          <p:nvPr/>
        </p:nvCxnSpPr>
        <p:spPr>
          <a:xfrm rot="5400000">
            <a:off x="5232451" y="3076118"/>
            <a:ext cx="1207209" cy="1522447"/>
          </a:xfrm>
          <a:prstGeom prst="bentConnector3">
            <a:avLst>
              <a:gd name="adj1" fmla="val 85111"/>
            </a:avLst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="" xmlns:a16="http://schemas.microsoft.com/office/drawing/2014/main" id="{45D4746C-F5FA-AD84-F253-EE5AAFE00918}"/>
              </a:ext>
            </a:extLst>
          </p:cNvPr>
          <p:cNvCxnSpPr>
            <a:cxnSpLocks/>
            <a:stCxn id="53" idx="0"/>
          </p:cNvCxnSpPr>
          <p:nvPr/>
        </p:nvCxnSpPr>
        <p:spPr>
          <a:xfrm flipH="1" flipV="1">
            <a:off x="5680083" y="4701273"/>
            <a:ext cx="216652" cy="137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tângulo 98">
            <a:extLst>
              <a:ext uri="{FF2B5EF4-FFF2-40B4-BE49-F238E27FC236}">
                <a16:creationId xmlns="" xmlns:a16="http://schemas.microsoft.com/office/drawing/2014/main" id="{D1A8F88D-7D45-1D49-4B12-4EBACEB1F457}"/>
              </a:ext>
            </a:extLst>
          </p:cNvPr>
          <p:cNvSpPr/>
          <p:nvPr/>
        </p:nvSpPr>
        <p:spPr>
          <a:xfrm>
            <a:off x="75887" y="5356804"/>
            <a:ext cx="174495" cy="1554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Consolas" panose="020B0609020204030204" pitchFamily="49" charset="0"/>
              </a:rPr>
              <a:t>10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EC2C75A2-1BE8-EF4E-E060-A3F1788CFEB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l="4801" t="16370" r="77792" b="28451"/>
          <a:stretch>
            <a:fillRect/>
          </a:stretch>
        </p:blipFill>
        <p:spPr>
          <a:xfrm>
            <a:off x="1574742" y="5341783"/>
            <a:ext cx="139649" cy="121637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4C168F8B-C835-4DD9-B679-DFDD58F2180F}"/>
              </a:ext>
            </a:extLst>
          </p:cNvPr>
          <p:cNvSpPr txBox="1"/>
          <p:nvPr/>
        </p:nvSpPr>
        <p:spPr>
          <a:xfrm>
            <a:off x="3439684" y="6826268"/>
            <a:ext cx="5884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16)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="" xmlns:a16="http://schemas.microsoft.com/office/drawing/2014/main" id="{0D483024-5CD9-35C6-5935-FDE80B0E65FF}"/>
              </a:ext>
            </a:extLst>
          </p:cNvPr>
          <p:cNvSpPr txBox="1"/>
          <p:nvPr/>
        </p:nvSpPr>
        <p:spPr>
          <a:xfrm>
            <a:off x="3514860" y="5291696"/>
            <a:ext cx="3272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Em “Gerar PDF do Comprovante” (        ), um arquivo será baixado e aparecerá no canto superior direito da janela, para acessá-lo basta clicar no nome do arquivo </a:t>
            </a:r>
            <a:r>
              <a:rPr lang="pt-BR" sz="800" b="1" dirty="0">
                <a:latin typeface="Lato" panose="020F0502020204030203" pitchFamily="34" charset="0"/>
              </a:rPr>
              <a:t>(IMG 15)</a:t>
            </a:r>
            <a:r>
              <a:rPr lang="pt-BR" sz="800" dirty="0">
                <a:latin typeface="Lato" panose="020F0502020204030203" pitchFamily="34" charset="0"/>
              </a:rPr>
              <a:t>, o PDF será aberto em uma nova aba </a:t>
            </a:r>
            <a:r>
              <a:rPr lang="pt-BR" sz="800" b="1" dirty="0">
                <a:latin typeface="Lato" panose="020F0502020204030203" pitchFamily="34" charset="0"/>
              </a:rPr>
              <a:t>(IMG 16)</a:t>
            </a:r>
            <a:r>
              <a:rPr lang="pt-BR" sz="800" dirty="0">
                <a:latin typeface="Lato" panose="020F0502020204030203" pitchFamily="34" charset="0"/>
              </a:rPr>
              <a:t>, que poderá ser impresso ao clicar no ícone de impressora </a:t>
            </a:r>
            <a:r>
              <a:rPr lang="pt-BR" sz="800" b="1" dirty="0">
                <a:latin typeface="Lato" panose="020F0502020204030203" pitchFamily="34" charset="0"/>
              </a:rPr>
              <a:t>(IMG 17)</a:t>
            </a:r>
            <a:r>
              <a:rPr lang="pt-BR" sz="800" dirty="0">
                <a:latin typeface="Lato" panose="020F0502020204030203" pitchFamily="34" charset="0"/>
              </a:rPr>
              <a:t>, 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="" xmlns:a16="http://schemas.microsoft.com/office/drawing/2014/main" id="{83481725-A04F-AE0D-2D73-89EC7768B597}"/>
              </a:ext>
            </a:extLst>
          </p:cNvPr>
          <p:cNvSpPr/>
          <p:nvPr/>
        </p:nvSpPr>
        <p:spPr>
          <a:xfrm>
            <a:off x="3360497" y="5377003"/>
            <a:ext cx="174495" cy="1554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Consolas" panose="020B0609020204030204" pitchFamily="49" charset="0"/>
              </a:rPr>
              <a:t>11</a:t>
            </a:r>
          </a:p>
        </p:txBody>
      </p:sp>
      <p:pic>
        <p:nvPicPr>
          <p:cNvPr id="57" name="Imagem 56">
            <a:extLst>
              <a:ext uri="{FF2B5EF4-FFF2-40B4-BE49-F238E27FC236}">
                <a16:creationId xmlns="" xmlns:a16="http://schemas.microsoft.com/office/drawing/2014/main" id="{17A6E6F1-CEAB-CCB2-B2BE-1EC7C09C5DA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l="79063" t="16370" r="6986" b="28451"/>
          <a:stretch>
            <a:fillRect/>
          </a:stretch>
        </p:blipFill>
        <p:spPr>
          <a:xfrm>
            <a:off x="5158601" y="5337754"/>
            <a:ext cx="111919" cy="121637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="" xmlns:a16="http://schemas.microsoft.com/office/drawing/2014/main" id="{214292C5-EDCE-B78B-21EB-73D0951732E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921"/>
          <a:stretch>
            <a:fillRect/>
          </a:stretch>
        </p:blipFill>
        <p:spPr>
          <a:xfrm>
            <a:off x="3535060" y="6133165"/>
            <a:ext cx="1764588" cy="6984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8" name="Imagem 67">
            <a:extLst>
              <a:ext uri="{FF2B5EF4-FFF2-40B4-BE49-F238E27FC236}">
                <a16:creationId xmlns="" xmlns:a16="http://schemas.microsoft.com/office/drawing/2014/main" id="{D6E47933-FF0C-063C-14EC-734BA2B9090C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31749" y="6986230"/>
            <a:ext cx="2856055" cy="1526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Retângulo 72">
            <a:extLst>
              <a:ext uri="{FF2B5EF4-FFF2-40B4-BE49-F238E27FC236}">
                <a16:creationId xmlns="" xmlns:a16="http://schemas.microsoft.com/office/drawing/2014/main" id="{B0FAA1CC-91FD-E44E-6639-360D2BC60977}"/>
              </a:ext>
            </a:extLst>
          </p:cNvPr>
          <p:cNvSpPr/>
          <p:nvPr/>
        </p:nvSpPr>
        <p:spPr>
          <a:xfrm>
            <a:off x="5018585" y="6658769"/>
            <a:ext cx="152401" cy="11409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>
            <a:extLst>
              <a:ext uri="{FF2B5EF4-FFF2-40B4-BE49-F238E27FC236}">
                <a16:creationId xmlns="" xmlns:a16="http://schemas.microsoft.com/office/drawing/2014/main" id="{375E18EE-BE1C-F808-5F0C-0ED80F3D2C3A}"/>
              </a:ext>
            </a:extLst>
          </p:cNvPr>
          <p:cNvSpPr/>
          <p:nvPr/>
        </p:nvSpPr>
        <p:spPr>
          <a:xfrm>
            <a:off x="3634921" y="6542635"/>
            <a:ext cx="1059659" cy="2398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0" name="Conector de Seta Reta 89">
            <a:extLst>
              <a:ext uri="{FF2B5EF4-FFF2-40B4-BE49-F238E27FC236}">
                <a16:creationId xmlns="" xmlns:a16="http://schemas.microsoft.com/office/drawing/2014/main" id="{77756B94-1595-2BC1-6581-11F599532861}"/>
              </a:ext>
            </a:extLst>
          </p:cNvPr>
          <p:cNvCxnSpPr>
            <a:cxnSpLocks/>
          </p:cNvCxnSpPr>
          <p:nvPr/>
        </p:nvCxnSpPr>
        <p:spPr>
          <a:xfrm flipH="1">
            <a:off x="4335629" y="6224497"/>
            <a:ext cx="199562" cy="255760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aixaDeTexto 96">
            <a:extLst>
              <a:ext uri="{FF2B5EF4-FFF2-40B4-BE49-F238E27FC236}">
                <a16:creationId xmlns="" xmlns:a16="http://schemas.microsoft.com/office/drawing/2014/main" id="{FC30D54B-A5C2-B8C4-E91E-AE042E893C98}"/>
              </a:ext>
            </a:extLst>
          </p:cNvPr>
          <p:cNvSpPr txBox="1"/>
          <p:nvPr/>
        </p:nvSpPr>
        <p:spPr>
          <a:xfrm>
            <a:off x="5373377" y="5966169"/>
            <a:ext cx="5884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17)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="" xmlns:a16="http://schemas.microsoft.com/office/drawing/2014/main" id="{6983A49C-C35A-0A90-A6BD-37A26EB53DD9}"/>
              </a:ext>
            </a:extLst>
          </p:cNvPr>
          <p:cNvSpPr/>
          <p:nvPr/>
        </p:nvSpPr>
        <p:spPr>
          <a:xfrm>
            <a:off x="6261598" y="7132637"/>
            <a:ext cx="50006" cy="476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9" name="Conector de Seta Reta 58">
            <a:extLst>
              <a:ext uri="{FF2B5EF4-FFF2-40B4-BE49-F238E27FC236}">
                <a16:creationId xmlns="" xmlns:a16="http://schemas.microsoft.com/office/drawing/2014/main" id="{F78F9D83-51F1-4242-008F-AA5F8167F180}"/>
              </a:ext>
            </a:extLst>
          </p:cNvPr>
          <p:cNvCxnSpPr>
            <a:cxnSpLocks/>
            <a:stCxn id="103" idx="0"/>
            <a:endCxn id="65" idx="2"/>
          </p:cNvCxnSpPr>
          <p:nvPr/>
        </p:nvCxnSpPr>
        <p:spPr>
          <a:xfrm flipH="1" flipV="1">
            <a:off x="6189583" y="6572524"/>
            <a:ext cx="97018" cy="5601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tângulo 64">
            <a:extLst>
              <a:ext uri="{FF2B5EF4-FFF2-40B4-BE49-F238E27FC236}">
                <a16:creationId xmlns="" xmlns:a16="http://schemas.microsoft.com/office/drawing/2014/main" id="{C4E8524B-98AF-D318-E326-B296708A9512}"/>
              </a:ext>
            </a:extLst>
          </p:cNvPr>
          <p:cNvSpPr/>
          <p:nvPr/>
        </p:nvSpPr>
        <p:spPr>
          <a:xfrm>
            <a:off x="6067561" y="6337574"/>
            <a:ext cx="244043" cy="234950"/>
          </a:xfrm>
          <a:prstGeom prst="rect">
            <a:avLst/>
          </a:prstGeom>
          <a:noFill/>
          <a:ln w="28575">
            <a:solidFill>
              <a:srgbClr val="FF47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" name="Conector reto 19">
            <a:extLst>
              <a:ext uri="{FF2B5EF4-FFF2-40B4-BE49-F238E27FC236}">
                <a16:creationId xmlns="" xmlns:a16="http://schemas.microsoft.com/office/drawing/2014/main" id="{F3430AA2-CC31-260C-BEAB-0BDD0361395A}"/>
              </a:ext>
            </a:extLst>
          </p:cNvPr>
          <p:cNvCxnSpPr>
            <a:cxnSpLocks/>
          </p:cNvCxnSpPr>
          <p:nvPr/>
        </p:nvCxnSpPr>
        <p:spPr>
          <a:xfrm>
            <a:off x="-3810" y="1952454"/>
            <a:ext cx="686740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2" name="Imagem 121">
            <a:extLst>
              <a:ext uri="{FF2B5EF4-FFF2-40B4-BE49-F238E27FC236}">
                <a16:creationId xmlns="" xmlns:a16="http://schemas.microsoft.com/office/drawing/2014/main" id="{3B32731A-71E5-0F2E-0C4E-8916FAA1213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4700"/>
          <a:stretch>
            <a:fillRect/>
          </a:stretch>
        </p:blipFill>
        <p:spPr>
          <a:xfrm>
            <a:off x="2195207" y="180609"/>
            <a:ext cx="2237061" cy="172118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FB168F96-F4BE-2C2B-0604-20AA33430A48}"/>
              </a:ext>
            </a:extLst>
          </p:cNvPr>
          <p:cNvSpPr/>
          <p:nvPr/>
        </p:nvSpPr>
        <p:spPr>
          <a:xfrm>
            <a:off x="51428" y="159107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7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="" xmlns:a16="http://schemas.microsoft.com/office/drawing/2014/main" id="{973F5566-3710-0505-32F1-7C0340ED0172}"/>
              </a:ext>
            </a:extLst>
          </p:cNvPr>
          <p:cNvSpPr txBox="1"/>
          <p:nvPr/>
        </p:nvSpPr>
        <p:spPr>
          <a:xfrm>
            <a:off x="187185" y="127319"/>
            <a:ext cx="1930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latin typeface="Lato" panose="020F0502020204030203" pitchFamily="34" charset="0"/>
              </a:rPr>
              <a:t>(Opcional) </a:t>
            </a:r>
            <a:r>
              <a:rPr lang="pt-BR" sz="900" dirty="0">
                <a:latin typeface="Lato" panose="020F0502020204030203" pitchFamily="34" charset="0"/>
              </a:rPr>
              <a:t>Caso procure uma transação específica, em “Filtro” preencha os campos com as informações solicitadas </a:t>
            </a:r>
            <a:r>
              <a:rPr lang="pt-BR" sz="900" b="1" dirty="0">
                <a:latin typeface="Lato" panose="020F0502020204030203" pitchFamily="34" charset="0"/>
              </a:rPr>
              <a:t>(IMG 08)</a:t>
            </a:r>
            <a:r>
              <a:rPr lang="pt-BR" sz="900" dirty="0">
                <a:latin typeface="Lato" panose="020F0502020204030203" pitchFamily="34" charset="0"/>
              </a:rPr>
              <a:t>. Sendo também possível filtrar pelo valor da transação </a:t>
            </a:r>
            <a:r>
              <a:rPr lang="pt-BR" sz="900" b="1" dirty="0">
                <a:latin typeface="Lato" panose="020F0502020204030203" pitchFamily="34" charset="0"/>
              </a:rPr>
              <a:t>(IMG 09).</a:t>
            </a:r>
            <a:endParaRPr lang="pt-BR" sz="900" dirty="0">
              <a:latin typeface="Lato" panose="020F0502020204030203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="" xmlns:a16="http://schemas.microsoft.com/office/drawing/2014/main" id="{1484A2DF-394B-596B-8D9D-426D03195BAA}"/>
              </a:ext>
            </a:extLst>
          </p:cNvPr>
          <p:cNvSpPr txBox="1"/>
          <p:nvPr/>
        </p:nvSpPr>
        <p:spPr>
          <a:xfrm>
            <a:off x="2393079" y="34432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08)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="" xmlns:a16="http://schemas.microsoft.com/office/drawing/2014/main" id="{2549EB5A-348D-36FA-3698-E49B203E2AC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929" r="1559"/>
          <a:stretch>
            <a:fillRect/>
          </a:stretch>
        </p:blipFill>
        <p:spPr>
          <a:xfrm>
            <a:off x="4567239" y="510326"/>
            <a:ext cx="2185986" cy="518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7" name="Conector de Seta Reta 26">
            <a:extLst>
              <a:ext uri="{FF2B5EF4-FFF2-40B4-BE49-F238E27FC236}">
                <a16:creationId xmlns="" xmlns:a16="http://schemas.microsoft.com/office/drawing/2014/main" id="{6218F25C-3513-7584-E54B-28BCC48A3426}"/>
              </a:ext>
            </a:extLst>
          </p:cNvPr>
          <p:cNvCxnSpPr>
            <a:cxnSpLocks/>
            <a:stCxn id="32" idx="0"/>
            <a:endCxn id="21" idx="1"/>
          </p:cNvCxnSpPr>
          <p:nvPr/>
        </p:nvCxnSpPr>
        <p:spPr>
          <a:xfrm flipV="1">
            <a:off x="3314631" y="769419"/>
            <a:ext cx="1252608" cy="3213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="" xmlns:a16="http://schemas.microsoft.com/office/drawing/2014/main" id="{704CBA2B-C3F8-3C43-5C2C-F7682DB698E6}"/>
              </a:ext>
            </a:extLst>
          </p:cNvPr>
          <p:cNvSpPr txBox="1"/>
          <p:nvPr/>
        </p:nvSpPr>
        <p:spPr>
          <a:xfrm>
            <a:off x="4535191" y="327594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09)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C9670088-9038-C897-DD8E-5E9F365BD54A}"/>
              </a:ext>
            </a:extLst>
          </p:cNvPr>
          <p:cNvSpPr/>
          <p:nvPr/>
        </p:nvSpPr>
        <p:spPr>
          <a:xfrm>
            <a:off x="2245380" y="1090818"/>
            <a:ext cx="2138502" cy="2111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="" xmlns:a16="http://schemas.microsoft.com/office/drawing/2014/main" id="{7A18218B-6931-AD1D-565B-DBF81B6DCCA2}"/>
              </a:ext>
            </a:extLst>
          </p:cNvPr>
          <p:cNvSpPr/>
          <p:nvPr/>
        </p:nvSpPr>
        <p:spPr>
          <a:xfrm>
            <a:off x="4515063" y="4476745"/>
            <a:ext cx="214232" cy="199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6597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30699</TotalTime>
  <Words>550</Words>
  <Application>Microsoft Office PowerPoint</Application>
  <PresentationFormat>Papel A4 (210 x 297 mm)</PresentationFormat>
  <Paragraphs>84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77</cp:revision>
  <cp:lastPrinted>2025-07-30T13:53:15Z</cp:lastPrinted>
  <dcterms:created xsi:type="dcterms:W3CDTF">2022-10-16T23:11:18Z</dcterms:created>
  <dcterms:modified xsi:type="dcterms:W3CDTF">2026-06-30T15:02:55Z</dcterms:modified>
</cp:coreProperties>
</file>