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sem Título" id="{9D2A7922-36E3-4949-90EF-A6F842BF5739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 Vitoria Da Silva" initials="AVDS" lastIdx="1" clrIdx="0">
    <p:extLst>
      <p:ext uri="{19B8F6BF-5375-455C-9EA6-DF929625EA0E}">
        <p15:presenceInfo xmlns:p15="http://schemas.microsoft.com/office/powerpoint/2012/main" userId="S-1-5-21-1553866777-2745702081-2169388664-15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43" autoAdjust="0"/>
    <p:restoredTop sz="94270" autoAdjust="0"/>
  </p:normalViewPr>
  <p:slideViewPr>
    <p:cSldViewPr snapToGrid="0">
      <p:cViewPr>
        <p:scale>
          <a:sx n="125" d="100"/>
          <a:sy n="125" d="100"/>
        </p:scale>
        <p:origin x="1426" y="-4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9059C-BD74-43C7-A0FF-3BA5694EBD93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176463" y="1241425"/>
            <a:ext cx="231616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6E93E-B39E-44ED-BDD6-6165048ADE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9667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6E93E-B39E-44ED-BDD6-6165048ADE47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8199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8577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3302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5448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5545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0597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76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35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823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242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2437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3575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1E515-B1E0-4173-B251-863F25E20A6B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3355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57B692E9-B35E-AE42-7E6C-0417C2EB6DFB}"/>
              </a:ext>
            </a:extLst>
          </p:cNvPr>
          <p:cNvSpPr/>
          <p:nvPr/>
        </p:nvSpPr>
        <p:spPr>
          <a:xfrm>
            <a:off x="7748" y="37930"/>
            <a:ext cx="6858000" cy="990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7C68C69-F450-9012-DF88-C9B24AB46AA5}"/>
              </a:ext>
            </a:extLst>
          </p:cNvPr>
          <p:cNvSpPr/>
          <p:nvPr/>
        </p:nvSpPr>
        <p:spPr>
          <a:xfrm>
            <a:off x="393982" y="0"/>
            <a:ext cx="825217" cy="426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GRUPO MONTEKALI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2DA2753-AA8F-5CC2-65D7-28D1706F4C0B}"/>
              </a:ext>
            </a:extLst>
          </p:cNvPr>
          <p:cNvSpPr/>
          <p:nvPr/>
        </p:nvSpPr>
        <p:spPr>
          <a:xfrm>
            <a:off x="-1" y="42386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Setor: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875DD7A7-AD83-87BC-8738-C35C9A09FF65}"/>
              </a:ext>
            </a:extLst>
          </p:cNvPr>
          <p:cNvSpPr/>
          <p:nvPr/>
        </p:nvSpPr>
        <p:spPr>
          <a:xfrm>
            <a:off x="0" y="106775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Criado em: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FB7B3B3D-01B1-E62C-8E11-10F3F2FC36B2}"/>
              </a:ext>
            </a:extLst>
          </p:cNvPr>
          <p:cNvSpPr/>
          <p:nvPr/>
        </p:nvSpPr>
        <p:spPr>
          <a:xfrm>
            <a:off x="-1" y="1282065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MATERIAIS NECESSÁRIOS DE ENTRADA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EEC0854C-401F-BA4D-0C06-62762973522F}"/>
              </a:ext>
            </a:extLst>
          </p:cNvPr>
          <p:cNvSpPr/>
          <p:nvPr/>
        </p:nvSpPr>
        <p:spPr>
          <a:xfrm>
            <a:off x="1" y="1498283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1</a:t>
            </a:r>
            <a:endParaRPr lang="pt-BR" sz="1400" dirty="0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165CF4BD-E54F-B08E-89DF-E72EE469B120}"/>
              </a:ext>
            </a:extLst>
          </p:cNvPr>
          <p:cNvSpPr/>
          <p:nvPr/>
        </p:nvSpPr>
        <p:spPr>
          <a:xfrm>
            <a:off x="1" y="170307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2</a:t>
            </a:r>
            <a:endParaRPr lang="pt-BR" sz="1400" dirty="0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62AE30DB-8465-4035-686D-0DF8EB03A4FD}"/>
              </a:ext>
            </a:extLst>
          </p:cNvPr>
          <p:cNvSpPr/>
          <p:nvPr/>
        </p:nvSpPr>
        <p:spPr>
          <a:xfrm>
            <a:off x="0" y="1913573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PASSO A PASSO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076361FD-0963-8F7A-F6BC-F213C97DE1B5}"/>
              </a:ext>
            </a:extLst>
          </p:cNvPr>
          <p:cNvSpPr/>
          <p:nvPr/>
        </p:nvSpPr>
        <p:spPr>
          <a:xfrm>
            <a:off x="-1" y="852488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Responsável: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AAFBCD4C-4837-B368-F919-0E99B31AE738}"/>
              </a:ext>
            </a:extLst>
          </p:cNvPr>
          <p:cNvSpPr/>
          <p:nvPr/>
        </p:nvSpPr>
        <p:spPr>
          <a:xfrm>
            <a:off x="0" y="63722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Atividade: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FDA278ED-CCBD-FF6B-2D62-5021D899C300}"/>
              </a:ext>
            </a:extLst>
          </p:cNvPr>
          <p:cNvSpPr/>
          <p:nvPr/>
        </p:nvSpPr>
        <p:spPr>
          <a:xfrm>
            <a:off x="3429000" y="149733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3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FDED2F20-D449-EFD1-74DF-F5268AC50EFD}"/>
              </a:ext>
            </a:extLst>
          </p:cNvPr>
          <p:cNvSpPr/>
          <p:nvPr/>
        </p:nvSpPr>
        <p:spPr>
          <a:xfrm>
            <a:off x="3429000" y="1704975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4</a:t>
            </a:r>
            <a:endParaRPr lang="pt-BR" sz="1400" dirty="0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4CCC0A98-FC7C-39B2-4EDA-4A18BB23D905}"/>
              </a:ext>
            </a:extLst>
          </p:cNvPr>
          <p:cNvSpPr/>
          <p:nvPr/>
        </p:nvSpPr>
        <p:spPr>
          <a:xfrm>
            <a:off x="292101" y="1498283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66FBBD75-9656-0E8C-1DA0-8405437B48C2}"/>
              </a:ext>
            </a:extLst>
          </p:cNvPr>
          <p:cNvSpPr/>
          <p:nvPr/>
        </p:nvSpPr>
        <p:spPr>
          <a:xfrm>
            <a:off x="292101" y="1705928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DAE49047-0DBC-93DC-BA08-44E74598A705}"/>
              </a:ext>
            </a:extLst>
          </p:cNvPr>
          <p:cNvSpPr/>
          <p:nvPr/>
        </p:nvSpPr>
        <p:spPr>
          <a:xfrm>
            <a:off x="3721101" y="1495425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49440D49-B2FC-FD5E-9547-D9654F136017}"/>
              </a:ext>
            </a:extLst>
          </p:cNvPr>
          <p:cNvSpPr/>
          <p:nvPr/>
        </p:nvSpPr>
        <p:spPr>
          <a:xfrm>
            <a:off x="3721101" y="1703070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4BC29C1D-0D40-6B80-8472-BD3539C3E756}"/>
              </a:ext>
            </a:extLst>
          </p:cNvPr>
          <p:cNvSpPr/>
          <p:nvPr/>
        </p:nvSpPr>
        <p:spPr>
          <a:xfrm>
            <a:off x="1219196" y="42290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Transferência/Recebimento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652F6960-D379-923F-073C-327A882B5637}"/>
              </a:ext>
            </a:extLst>
          </p:cNvPr>
          <p:cNvSpPr/>
          <p:nvPr/>
        </p:nvSpPr>
        <p:spPr>
          <a:xfrm>
            <a:off x="1219197" y="63626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Envio de Itens de Revenda Lojas </a:t>
            </a:r>
            <a:r>
              <a:rPr lang="pt-BR" sz="1000" dirty="0" err="1"/>
              <a:t>Kalimera</a:t>
            </a:r>
            <a:r>
              <a:rPr lang="pt-BR" sz="1000" dirty="0"/>
              <a:t> para Monte Serrat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8651DE63-F026-B57A-7B9F-472241FC2795}"/>
              </a:ext>
            </a:extLst>
          </p:cNvPr>
          <p:cNvSpPr/>
          <p:nvPr/>
        </p:nvSpPr>
        <p:spPr>
          <a:xfrm>
            <a:off x="1219196" y="1907"/>
            <a:ext cx="3943350" cy="424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500" b="1" dirty="0"/>
              <a:t>Fluxo de envio de Itens de Revenda</a:t>
            </a:r>
            <a:br>
              <a:rPr lang="pt-BR" sz="1500" b="1" dirty="0"/>
            </a:br>
            <a:r>
              <a:rPr lang="pt-BR" sz="1500" b="1" dirty="0" err="1"/>
              <a:t>Kalimera</a:t>
            </a:r>
            <a:r>
              <a:rPr lang="pt-BR" sz="1500" b="1" dirty="0"/>
              <a:t> -&gt; Monte Serrat</a:t>
            </a: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767D1ECE-7969-1161-6D56-6D797A86F2F1}"/>
              </a:ext>
            </a:extLst>
          </p:cNvPr>
          <p:cNvSpPr/>
          <p:nvPr/>
        </p:nvSpPr>
        <p:spPr>
          <a:xfrm>
            <a:off x="5162550" y="3809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Controle: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81539C21-5507-C1AC-2811-0C36B65164A7}"/>
              </a:ext>
            </a:extLst>
          </p:cNvPr>
          <p:cNvSpPr/>
          <p:nvPr/>
        </p:nvSpPr>
        <p:spPr>
          <a:xfrm>
            <a:off x="6141719" y="381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/>
              <a:t>TPIC001</a:t>
            </a:r>
            <a:endParaRPr lang="pt-BR" sz="1000" dirty="0"/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7E936E81-E638-4BC1-6829-AD33FD95B66F}"/>
              </a:ext>
            </a:extLst>
          </p:cNvPr>
          <p:cNvSpPr/>
          <p:nvPr/>
        </p:nvSpPr>
        <p:spPr>
          <a:xfrm>
            <a:off x="5162550" y="220026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960" b="1" dirty="0"/>
              <a:t>Tempo de ciclo: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469C26D5-0950-7244-0E9F-8FC49C0EE095}"/>
              </a:ext>
            </a:extLst>
          </p:cNvPr>
          <p:cNvSpPr/>
          <p:nvPr/>
        </p:nvSpPr>
        <p:spPr>
          <a:xfrm>
            <a:off x="6141716" y="212645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5 min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FF3BCF14-B6D6-EC60-4CE5-D790A9DC86C6}"/>
              </a:ext>
            </a:extLst>
          </p:cNvPr>
          <p:cNvSpPr/>
          <p:nvPr/>
        </p:nvSpPr>
        <p:spPr>
          <a:xfrm>
            <a:off x="5162547" y="421003"/>
            <a:ext cx="979172" cy="646271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Periodicidade: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A5241579-1356-87BF-AD6D-24B5EAD30AEE}"/>
              </a:ext>
            </a:extLst>
          </p:cNvPr>
          <p:cNvSpPr/>
          <p:nvPr/>
        </p:nvSpPr>
        <p:spPr>
          <a:xfrm>
            <a:off x="6141720" y="423863"/>
            <a:ext cx="716279" cy="6405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Segunda à Segunda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69E3CFEF-C62A-C185-909A-3A4C4AD9FBD0}"/>
              </a:ext>
            </a:extLst>
          </p:cNvPr>
          <p:cNvSpPr/>
          <p:nvPr/>
        </p:nvSpPr>
        <p:spPr>
          <a:xfrm>
            <a:off x="1219195" y="851775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Líder de Setor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96414F53-2308-9AFB-7F66-2321D7173B08}"/>
              </a:ext>
            </a:extLst>
          </p:cNvPr>
          <p:cNvSpPr/>
          <p:nvPr/>
        </p:nvSpPr>
        <p:spPr>
          <a:xfrm>
            <a:off x="5162546" y="1070611"/>
            <a:ext cx="979172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 Nº revisão: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2D1043D3-C8A3-5870-DEB6-51442C69C337}"/>
              </a:ext>
            </a:extLst>
          </p:cNvPr>
          <p:cNvSpPr/>
          <p:nvPr/>
        </p:nvSpPr>
        <p:spPr>
          <a:xfrm>
            <a:off x="6141717" y="107442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0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9B282AA7-7C9F-4CF1-AC37-72339C7A15C0}"/>
              </a:ext>
            </a:extLst>
          </p:cNvPr>
          <p:cNvSpPr/>
          <p:nvPr/>
        </p:nvSpPr>
        <p:spPr>
          <a:xfrm>
            <a:off x="1219195" y="1067753"/>
            <a:ext cx="942971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18/06/2026</a:t>
            </a:r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4D77E0C0-4E1F-14BC-D640-5F48B70A7CFA}"/>
              </a:ext>
            </a:extLst>
          </p:cNvPr>
          <p:cNvSpPr/>
          <p:nvPr/>
        </p:nvSpPr>
        <p:spPr>
          <a:xfrm>
            <a:off x="2162170" y="1067753"/>
            <a:ext cx="84534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Revisado: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CC93EA7F-10D5-09A5-2711-1B72D1DBAE8D}"/>
              </a:ext>
            </a:extLst>
          </p:cNvPr>
          <p:cNvSpPr/>
          <p:nvPr/>
        </p:nvSpPr>
        <p:spPr>
          <a:xfrm>
            <a:off x="3009896" y="1067753"/>
            <a:ext cx="2152646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Lucas Murilo</a:t>
            </a:r>
          </a:p>
        </p:txBody>
      </p:sp>
      <p:sp>
        <p:nvSpPr>
          <p:cNvPr id="75" name="Retângulo 74">
            <a:extLst>
              <a:ext uri="{FF2B5EF4-FFF2-40B4-BE49-F238E27FC236}">
                <a16:creationId xmlns:a16="http://schemas.microsoft.com/office/drawing/2014/main" id="{298D1E6D-44F8-7629-7969-CDDC0F765AC1}"/>
              </a:ext>
            </a:extLst>
          </p:cNvPr>
          <p:cNvSpPr/>
          <p:nvPr/>
        </p:nvSpPr>
        <p:spPr>
          <a:xfrm>
            <a:off x="3" y="8809973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1</a:t>
            </a:r>
          </a:p>
        </p:txBody>
      </p:sp>
      <p:sp>
        <p:nvSpPr>
          <p:cNvPr id="76" name="Retângulo 75">
            <a:extLst>
              <a:ext uri="{FF2B5EF4-FFF2-40B4-BE49-F238E27FC236}">
                <a16:creationId xmlns:a16="http://schemas.microsoft.com/office/drawing/2014/main" id="{F32315DB-F1A5-8FAB-2BA8-3EF5637BCA64}"/>
              </a:ext>
            </a:extLst>
          </p:cNvPr>
          <p:cNvSpPr/>
          <p:nvPr/>
        </p:nvSpPr>
        <p:spPr>
          <a:xfrm>
            <a:off x="2" y="9024285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2</a:t>
            </a:r>
          </a:p>
        </p:txBody>
      </p:sp>
      <p:sp>
        <p:nvSpPr>
          <p:cNvPr id="77" name="Retângulo 76">
            <a:extLst>
              <a:ext uri="{FF2B5EF4-FFF2-40B4-BE49-F238E27FC236}">
                <a16:creationId xmlns:a16="http://schemas.microsoft.com/office/drawing/2014/main" id="{13208C6F-E1D2-CCD4-9D96-04F86A49A3B0}"/>
              </a:ext>
            </a:extLst>
          </p:cNvPr>
          <p:cNvSpPr/>
          <p:nvPr/>
        </p:nvSpPr>
        <p:spPr>
          <a:xfrm>
            <a:off x="4" y="9242408"/>
            <a:ext cx="6857996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APROVAÇÃO</a:t>
            </a:r>
          </a:p>
        </p:txBody>
      </p:sp>
      <p:sp>
        <p:nvSpPr>
          <p:cNvPr id="78" name="Retângulo 77">
            <a:extLst>
              <a:ext uri="{FF2B5EF4-FFF2-40B4-BE49-F238E27FC236}">
                <a16:creationId xmlns:a16="http://schemas.microsoft.com/office/drawing/2014/main" id="{2E01A2BD-321E-DEE9-C640-C0E68A82F8B7}"/>
              </a:ext>
            </a:extLst>
          </p:cNvPr>
          <p:cNvSpPr/>
          <p:nvPr/>
        </p:nvSpPr>
        <p:spPr>
          <a:xfrm>
            <a:off x="4" y="9447195"/>
            <a:ext cx="6857996" cy="470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000" dirty="0"/>
              <a:t>	 Responsável				            Líder				       SIM</a:t>
            </a:r>
          </a:p>
          <a:p>
            <a:pPr>
              <a:lnSpc>
                <a:spcPct val="150000"/>
              </a:lnSpc>
            </a:pPr>
            <a:r>
              <a:rPr lang="pt-BR" sz="1000" dirty="0"/>
              <a:t>__________________________		       _________________________		________________________</a:t>
            </a:r>
          </a:p>
        </p:txBody>
      </p:sp>
      <p:sp>
        <p:nvSpPr>
          <p:cNvPr id="79" name="Retângulo 78">
            <a:extLst>
              <a:ext uri="{FF2B5EF4-FFF2-40B4-BE49-F238E27FC236}">
                <a16:creationId xmlns:a16="http://schemas.microsoft.com/office/drawing/2014/main" id="{C1AEDD96-A1B6-C6DE-5284-633C0AFA3B7A}"/>
              </a:ext>
            </a:extLst>
          </p:cNvPr>
          <p:cNvSpPr/>
          <p:nvPr/>
        </p:nvSpPr>
        <p:spPr>
          <a:xfrm>
            <a:off x="2" y="8596613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RESULTADO ESPERADO (SAÍDAS)</a:t>
            </a:r>
          </a:p>
        </p:txBody>
      </p:sp>
      <p:cxnSp>
        <p:nvCxnSpPr>
          <p:cNvPr id="80" name="Conector reto 79">
            <a:extLst>
              <a:ext uri="{FF2B5EF4-FFF2-40B4-BE49-F238E27FC236}">
                <a16:creationId xmlns:a16="http://schemas.microsoft.com/office/drawing/2014/main" id="{4843B0DB-0A6C-4B5C-65A5-764309E8D544}"/>
              </a:ext>
            </a:extLst>
          </p:cNvPr>
          <p:cNvCxnSpPr/>
          <p:nvPr/>
        </p:nvCxnSpPr>
        <p:spPr>
          <a:xfrm>
            <a:off x="2120902" y="9450053"/>
            <a:ext cx="0" cy="4737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to 80">
            <a:extLst>
              <a:ext uri="{FF2B5EF4-FFF2-40B4-BE49-F238E27FC236}">
                <a16:creationId xmlns:a16="http://schemas.microsoft.com/office/drawing/2014/main" id="{FD1335B1-6475-BD37-ADA8-A7DA3BD61EB8}"/>
              </a:ext>
            </a:extLst>
          </p:cNvPr>
          <p:cNvCxnSpPr/>
          <p:nvPr/>
        </p:nvCxnSpPr>
        <p:spPr>
          <a:xfrm>
            <a:off x="4476752" y="9450053"/>
            <a:ext cx="0" cy="4737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tângulo 81">
            <a:extLst>
              <a:ext uri="{FF2B5EF4-FFF2-40B4-BE49-F238E27FC236}">
                <a16:creationId xmlns:a16="http://schemas.microsoft.com/office/drawing/2014/main" id="{10722101-64B9-F69D-D842-7E6A52E93402}"/>
              </a:ext>
            </a:extLst>
          </p:cNvPr>
          <p:cNvSpPr/>
          <p:nvPr/>
        </p:nvSpPr>
        <p:spPr>
          <a:xfrm>
            <a:off x="3187702" y="8814736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3</a:t>
            </a:r>
          </a:p>
        </p:txBody>
      </p:sp>
      <p:sp>
        <p:nvSpPr>
          <p:cNvPr id="83" name="Retângulo 82">
            <a:extLst>
              <a:ext uri="{FF2B5EF4-FFF2-40B4-BE49-F238E27FC236}">
                <a16:creationId xmlns:a16="http://schemas.microsoft.com/office/drawing/2014/main" id="{A093BE88-5830-1373-087A-3DAC56DA661C}"/>
              </a:ext>
            </a:extLst>
          </p:cNvPr>
          <p:cNvSpPr/>
          <p:nvPr/>
        </p:nvSpPr>
        <p:spPr>
          <a:xfrm>
            <a:off x="3187701" y="9029048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4</a:t>
            </a:r>
          </a:p>
        </p:txBody>
      </p:sp>
      <p:sp>
        <p:nvSpPr>
          <p:cNvPr id="84" name="Retângulo 83">
            <a:extLst>
              <a:ext uri="{FF2B5EF4-FFF2-40B4-BE49-F238E27FC236}">
                <a16:creationId xmlns:a16="http://schemas.microsoft.com/office/drawing/2014/main" id="{54255489-0E34-B7F8-0788-8CBB60E67734}"/>
              </a:ext>
            </a:extLst>
          </p:cNvPr>
          <p:cNvSpPr/>
          <p:nvPr/>
        </p:nvSpPr>
        <p:spPr>
          <a:xfrm>
            <a:off x="3" y="8811878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1</a:t>
            </a:r>
          </a:p>
        </p:txBody>
      </p:sp>
      <p:sp>
        <p:nvSpPr>
          <p:cNvPr id="85" name="Retângulo 84">
            <a:extLst>
              <a:ext uri="{FF2B5EF4-FFF2-40B4-BE49-F238E27FC236}">
                <a16:creationId xmlns:a16="http://schemas.microsoft.com/office/drawing/2014/main" id="{FFEC811E-F130-FF2E-C911-1D24986CC138}"/>
              </a:ext>
            </a:extLst>
          </p:cNvPr>
          <p:cNvSpPr/>
          <p:nvPr/>
        </p:nvSpPr>
        <p:spPr>
          <a:xfrm>
            <a:off x="2" y="9026190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2</a:t>
            </a:r>
          </a:p>
        </p:txBody>
      </p:sp>
      <p:sp>
        <p:nvSpPr>
          <p:cNvPr id="86" name="Retângulo 85">
            <a:extLst>
              <a:ext uri="{FF2B5EF4-FFF2-40B4-BE49-F238E27FC236}">
                <a16:creationId xmlns:a16="http://schemas.microsoft.com/office/drawing/2014/main" id="{A5A18F01-41CB-0532-E8D1-F4E4D41CD85D}"/>
              </a:ext>
            </a:extLst>
          </p:cNvPr>
          <p:cNvSpPr/>
          <p:nvPr/>
        </p:nvSpPr>
        <p:spPr>
          <a:xfrm>
            <a:off x="241302" y="8814736"/>
            <a:ext cx="2946398" cy="2133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800" dirty="0">
                <a:solidFill>
                  <a:schemeClr val="tx1"/>
                </a:solidFill>
              </a:rPr>
              <a:t>Enviar e receber mercadorias revenda entre grupos diferentes</a:t>
            </a:r>
          </a:p>
        </p:txBody>
      </p:sp>
      <p:sp>
        <p:nvSpPr>
          <p:cNvPr id="87" name="Retângulo 86">
            <a:extLst>
              <a:ext uri="{FF2B5EF4-FFF2-40B4-BE49-F238E27FC236}">
                <a16:creationId xmlns:a16="http://schemas.microsoft.com/office/drawing/2014/main" id="{5434AB6A-7B58-1516-3E8A-1A876CF0133C}"/>
              </a:ext>
            </a:extLst>
          </p:cNvPr>
          <p:cNvSpPr/>
          <p:nvPr/>
        </p:nvSpPr>
        <p:spPr>
          <a:xfrm>
            <a:off x="241301" y="9029048"/>
            <a:ext cx="2946410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88" name="Retângulo 87">
            <a:extLst>
              <a:ext uri="{FF2B5EF4-FFF2-40B4-BE49-F238E27FC236}">
                <a16:creationId xmlns:a16="http://schemas.microsoft.com/office/drawing/2014/main" id="{A481BB3E-04A3-BA5D-AFF1-5D83CC081F9E}"/>
              </a:ext>
            </a:extLst>
          </p:cNvPr>
          <p:cNvSpPr/>
          <p:nvPr/>
        </p:nvSpPr>
        <p:spPr>
          <a:xfrm>
            <a:off x="3428995" y="8814736"/>
            <a:ext cx="3428994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89" name="Retângulo 88">
            <a:extLst>
              <a:ext uri="{FF2B5EF4-FFF2-40B4-BE49-F238E27FC236}">
                <a16:creationId xmlns:a16="http://schemas.microsoft.com/office/drawing/2014/main" id="{99F0EC52-2B6F-DB64-E272-FAC1D46C7EEC}"/>
              </a:ext>
            </a:extLst>
          </p:cNvPr>
          <p:cNvSpPr/>
          <p:nvPr/>
        </p:nvSpPr>
        <p:spPr>
          <a:xfrm>
            <a:off x="3428994" y="9029048"/>
            <a:ext cx="3429008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cxnSp>
        <p:nvCxnSpPr>
          <p:cNvPr id="90" name="Conector reto 89">
            <a:extLst>
              <a:ext uri="{FF2B5EF4-FFF2-40B4-BE49-F238E27FC236}">
                <a16:creationId xmlns:a16="http://schemas.microsoft.com/office/drawing/2014/main" id="{E45992F5-F63C-1226-FF09-2A091922A9EE}"/>
              </a:ext>
            </a:extLst>
          </p:cNvPr>
          <p:cNvCxnSpPr>
            <a:cxnSpLocks/>
          </p:cNvCxnSpPr>
          <p:nvPr/>
        </p:nvCxnSpPr>
        <p:spPr>
          <a:xfrm>
            <a:off x="2413002" y="8596613"/>
            <a:ext cx="4445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920E9360-29FA-47AC-8879-13F801A82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7" y="94496"/>
            <a:ext cx="362988" cy="241991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40887D53-5DE4-3045-C03D-C0A479631F69}"/>
              </a:ext>
            </a:extLst>
          </p:cNvPr>
          <p:cNvSpPr txBox="1"/>
          <p:nvPr/>
        </p:nvSpPr>
        <p:spPr>
          <a:xfrm>
            <a:off x="177793" y="2159113"/>
            <a:ext cx="3175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No Flex, ir em Movimentos &gt; Lançar documentos.</a:t>
            </a:r>
          </a:p>
          <a:p>
            <a:r>
              <a:rPr lang="pt-BR" sz="800" dirty="0">
                <a:latin typeface="Lato" panose="020F0502020204030203" pitchFamily="34" charset="0"/>
              </a:rPr>
              <a:t>Acessar o documento </a:t>
            </a:r>
            <a:r>
              <a:rPr lang="pt-BR" sz="800" b="1" dirty="0">
                <a:latin typeface="Lato" panose="020F0502020204030203" pitchFamily="34" charset="0"/>
              </a:rPr>
              <a:t>8380</a:t>
            </a:r>
            <a:r>
              <a:rPr lang="pt-BR" sz="800" dirty="0">
                <a:latin typeface="Lato" panose="020F0502020204030203" pitchFamily="34" charset="0"/>
              </a:rPr>
              <a:t> e emitir a saída dos itens da loja com destino para o </a:t>
            </a:r>
            <a:r>
              <a:rPr lang="pt-BR" sz="800" b="1" dirty="0">
                <a:latin typeface="Lato" panose="020F0502020204030203" pitchFamily="34" charset="0"/>
              </a:rPr>
              <a:t>CD Kali (Unidade 101)</a:t>
            </a:r>
            <a:r>
              <a:rPr lang="pt-BR" sz="800" dirty="0">
                <a:latin typeface="Lato" panose="020F0502020204030203" pitchFamily="34" charset="0"/>
              </a:rPr>
              <a:t>.</a:t>
            </a:r>
          </a:p>
          <a:p>
            <a:r>
              <a:rPr lang="pt-BR" sz="800" dirty="0">
                <a:latin typeface="Lato" panose="020F0502020204030203" pitchFamily="34" charset="0"/>
              </a:rPr>
              <a:t>No campo espécie, deve-se selecionar a Loja Monte Serrat de destino. </a:t>
            </a:r>
            <a:r>
              <a:rPr lang="pt-BR" sz="800" b="1" dirty="0">
                <a:latin typeface="Lato" panose="020F0502020204030203" pitchFamily="34" charset="0"/>
              </a:rPr>
              <a:t>(IMG 01).</a:t>
            </a:r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id="{2CE146DA-C38C-789D-9A27-C3D5B5901CC4}"/>
              </a:ext>
            </a:extLst>
          </p:cNvPr>
          <p:cNvSpPr/>
          <p:nvPr/>
        </p:nvSpPr>
        <p:spPr>
          <a:xfrm>
            <a:off x="48249" y="5144324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cxnSp>
        <p:nvCxnSpPr>
          <p:cNvPr id="66" name="Conector reto 65">
            <a:extLst>
              <a:ext uri="{FF2B5EF4-FFF2-40B4-BE49-F238E27FC236}">
                <a16:creationId xmlns:a16="http://schemas.microsoft.com/office/drawing/2014/main" id="{DEBDD4CD-1C8A-9E4F-491B-C9C2361AA79F}"/>
              </a:ext>
            </a:extLst>
          </p:cNvPr>
          <p:cNvCxnSpPr>
            <a:cxnSpLocks/>
          </p:cNvCxnSpPr>
          <p:nvPr/>
        </p:nvCxnSpPr>
        <p:spPr>
          <a:xfrm flipV="1">
            <a:off x="38594" y="5054346"/>
            <a:ext cx="6842503" cy="168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id="{C089B973-A231-D5FD-DDAF-D17D82F34FEF}"/>
              </a:ext>
            </a:extLst>
          </p:cNvPr>
          <p:cNvSpPr/>
          <p:nvPr/>
        </p:nvSpPr>
        <p:spPr>
          <a:xfrm>
            <a:off x="64671" y="2196640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1</a:t>
            </a:r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id="{F43E12BE-9B56-BB48-2BA3-6FCDC91AFC43}"/>
              </a:ext>
            </a:extLst>
          </p:cNvPr>
          <p:cNvSpPr/>
          <p:nvPr/>
        </p:nvSpPr>
        <p:spPr>
          <a:xfrm>
            <a:off x="3484456" y="2194156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75A7453-AC97-01DD-C011-75A6BAF7C9C9}"/>
              </a:ext>
            </a:extLst>
          </p:cNvPr>
          <p:cNvSpPr txBox="1"/>
          <p:nvPr/>
        </p:nvSpPr>
        <p:spPr>
          <a:xfrm>
            <a:off x="6323670" y="4595760"/>
            <a:ext cx="57277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50" b="1" dirty="0">
                <a:solidFill>
                  <a:srgbClr val="FF0000"/>
                </a:solidFill>
                <a:latin typeface="Lato" panose="020F0502020204030203" pitchFamily="34" charset="0"/>
              </a:rPr>
              <a:t>(IMG 01)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82DEBC6-6027-D205-AB64-85E6E3CE2CD4}"/>
              </a:ext>
            </a:extLst>
          </p:cNvPr>
          <p:cNvSpPr txBox="1"/>
          <p:nvPr/>
        </p:nvSpPr>
        <p:spPr>
          <a:xfrm>
            <a:off x="286119" y="1483668"/>
            <a:ext cx="31428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/>
              <a:t>Acesso ao Flex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831C7AFD-966D-C88F-C8C2-C72BFC22B148}"/>
              </a:ext>
            </a:extLst>
          </p:cNvPr>
          <p:cNvSpPr txBox="1"/>
          <p:nvPr/>
        </p:nvSpPr>
        <p:spPr>
          <a:xfrm>
            <a:off x="196991" y="5087573"/>
            <a:ext cx="29700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00" dirty="0">
                <a:latin typeface="Lato" panose="020F0502020204030203" pitchFamily="34" charset="0"/>
              </a:rPr>
              <a:t>Após a emissão do documento anterior, deve-se realizar a saída do CD 101 (Como unidade de origem ) para a loja Monte Serrat de destino através do </a:t>
            </a:r>
            <a:r>
              <a:rPr lang="pt-BR" sz="700" b="1" dirty="0">
                <a:latin typeface="Lato" panose="020F0502020204030203" pitchFamily="34" charset="0"/>
              </a:rPr>
              <a:t>Documento 8382. </a:t>
            </a:r>
            <a:r>
              <a:rPr lang="pt-BR" sz="700" dirty="0">
                <a:latin typeface="Lato" panose="020F0502020204030203" pitchFamily="34" charset="0"/>
              </a:rPr>
              <a:t>Ao selecionar a transação com a tecla F11, o item será puxado e solicitada a confirmação. Valide se o valor confere para puxar a transação correta. Não é possível editar o código nem a quantidade do produto </a:t>
            </a:r>
            <a:r>
              <a:rPr lang="pt-BR" sz="700" b="1" dirty="0">
                <a:latin typeface="Lato" panose="020F0502020204030203" pitchFamily="34" charset="0"/>
              </a:rPr>
              <a:t>(IMG 03).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15175BC0-55C7-286C-BF25-C336770C3B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8" y="2853446"/>
            <a:ext cx="3175008" cy="151184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6820B312-D363-C3CE-6B32-E67A0F31D9EA}"/>
              </a:ext>
            </a:extLst>
          </p:cNvPr>
          <p:cNvSpPr txBox="1"/>
          <p:nvPr/>
        </p:nvSpPr>
        <p:spPr>
          <a:xfrm>
            <a:off x="3635352" y="2187709"/>
            <a:ext cx="3175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Após selecionar a loja de destino no campo espécie, inserir os produtos, quantidades e clicar em encerrar. Anote o valor total da NF para localizar com facilidade no próximo documento.</a:t>
            </a:r>
          </a:p>
          <a:p>
            <a:r>
              <a:rPr lang="pt-BR" sz="800" b="1" dirty="0">
                <a:latin typeface="Lato" panose="020F0502020204030203" pitchFamily="34" charset="0"/>
              </a:rPr>
              <a:t>Nesse documento, não é realizada a impressão do documento, apenas a confirmação da transação</a:t>
            </a:r>
            <a:r>
              <a:rPr lang="pt-BR" sz="800" dirty="0">
                <a:latin typeface="Lato" panose="020F0502020204030203" pitchFamily="34" charset="0"/>
              </a:rPr>
              <a:t>. </a:t>
            </a:r>
            <a:r>
              <a:rPr lang="pt-BR" sz="800" b="1" dirty="0">
                <a:latin typeface="Lato" panose="020F0502020204030203" pitchFamily="34" charset="0"/>
              </a:rPr>
              <a:t>(IMG 02).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A64E3690-3AF7-514C-FA21-118698D0C0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6695" y="2907516"/>
            <a:ext cx="3381304" cy="2017033"/>
          </a:xfrm>
          <a:prstGeom prst="rect">
            <a:avLst/>
          </a:prstGeom>
        </p:spPr>
      </p:pic>
      <p:pic>
        <p:nvPicPr>
          <p:cNvPr id="48" name="Imagem 47">
            <a:extLst>
              <a:ext uri="{FF2B5EF4-FFF2-40B4-BE49-F238E27FC236}">
                <a16:creationId xmlns:a16="http://schemas.microsoft.com/office/drawing/2014/main" id="{E8B48B10-E244-8F75-FF7B-EF437D48D6D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1" t="10650" r="-473"/>
          <a:stretch>
            <a:fillRect/>
          </a:stretch>
        </p:blipFill>
        <p:spPr>
          <a:xfrm>
            <a:off x="64671" y="5811187"/>
            <a:ext cx="3363080" cy="1445673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EEA9045B-A12A-C69E-8546-C2456BDF3A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7636" y="5452221"/>
            <a:ext cx="3059657" cy="1804639"/>
          </a:xfrm>
          <a:prstGeom prst="rect">
            <a:avLst/>
          </a:prstGeom>
        </p:spPr>
      </p:pic>
      <p:sp>
        <p:nvSpPr>
          <p:cNvPr id="52" name="CaixaDeTexto 51">
            <a:extLst>
              <a:ext uri="{FF2B5EF4-FFF2-40B4-BE49-F238E27FC236}">
                <a16:creationId xmlns:a16="http://schemas.microsoft.com/office/drawing/2014/main" id="{5CE66970-1090-0D47-1826-94A745223BD3}"/>
              </a:ext>
            </a:extLst>
          </p:cNvPr>
          <p:cNvSpPr txBox="1"/>
          <p:nvPr/>
        </p:nvSpPr>
        <p:spPr>
          <a:xfrm>
            <a:off x="3640112" y="5087573"/>
            <a:ext cx="31654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Após a confirmação, clicar em encerrar para aprovação da nota.</a:t>
            </a:r>
            <a:br>
              <a:rPr lang="pt-BR" sz="800" dirty="0">
                <a:latin typeface="Lato" panose="020F0502020204030203" pitchFamily="34" charset="0"/>
              </a:rPr>
            </a:br>
            <a:r>
              <a:rPr lang="pt-BR" sz="800" dirty="0">
                <a:latin typeface="Lato" panose="020F0502020204030203" pitchFamily="34" charset="0"/>
              </a:rPr>
              <a:t>Nesse processo, aparecerá a tela para impressão da NF. </a:t>
            </a:r>
            <a:r>
              <a:rPr lang="pt-BR" sz="800" b="1" dirty="0">
                <a:latin typeface="Lato" panose="020F0502020204030203" pitchFamily="34" charset="0"/>
              </a:rPr>
              <a:t>(IMG 04).</a:t>
            </a:r>
          </a:p>
        </p:txBody>
      </p:sp>
      <p:sp>
        <p:nvSpPr>
          <p:cNvPr id="55" name="Retângulo 54">
            <a:extLst>
              <a:ext uri="{FF2B5EF4-FFF2-40B4-BE49-F238E27FC236}">
                <a16:creationId xmlns:a16="http://schemas.microsoft.com/office/drawing/2014/main" id="{0937C705-862C-5787-1D3D-B22602B5D7EC}"/>
              </a:ext>
            </a:extLst>
          </p:cNvPr>
          <p:cNvSpPr/>
          <p:nvPr/>
        </p:nvSpPr>
        <p:spPr>
          <a:xfrm>
            <a:off x="3455006" y="5143624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4</a:t>
            </a:r>
          </a:p>
        </p:txBody>
      </p:sp>
      <p:cxnSp>
        <p:nvCxnSpPr>
          <p:cNvPr id="59" name="Conector reto 58">
            <a:extLst>
              <a:ext uri="{FF2B5EF4-FFF2-40B4-BE49-F238E27FC236}">
                <a16:creationId xmlns:a16="http://schemas.microsoft.com/office/drawing/2014/main" id="{698AF8BF-F638-84D4-3418-FF2ABD2D1EBF}"/>
              </a:ext>
            </a:extLst>
          </p:cNvPr>
          <p:cNvCxnSpPr>
            <a:cxnSpLocks/>
          </p:cNvCxnSpPr>
          <p:nvPr/>
        </p:nvCxnSpPr>
        <p:spPr>
          <a:xfrm flipV="1">
            <a:off x="15486" y="7309474"/>
            <a:ext cx="6842503" cy="168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Conector reto 59">
            <a:extLst>
              <a:ext uri="{FF2B5EF4-FFF2-40B4-BE49-F238E27FC236}">
                <a16:creationId xmlns:a16="http://schemas.microsoft.com/office/drawing/2014/main" id="{F3DC4BE5-0A2E-030B-C579-BB39422DD288}"/>
              </a:ext>
            </a:extLst>
          </p:cNvPr>
          <p:cNvCxnSpPr>
            <a:cxnSpLocks/>
            <a:stCxn id="23" idx="2"/>
          </p:cNvCxnSpPr>
          <p:nvPr/>
        </p:nvCxnSpPr>
        <p:spPr>
          <a:xfrm>
            <a:off x="3429000" y="2126933"/>
            <a:ext cx="24757" cy="519096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E41AB846-DCEC-39D0-61B9-E9E906AC4E05}"/>
              </a:ext>
            </a:extLst>
          </p:cNvPr>
          <p:cNvSpPr txBox="1"/>
          <p:nvPr/>
        </p:nvSpPr>
        <p:spPr>
          <a:xfrm>
            <a:off x="-33154" y="7452734"/>
            <a:ext cx="24364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00" dirty="0">
                <a:latin typeface="Lato" panose="020F0502020204030203" pitchFamily="34" charset="0"/>
              </a:rPr>
              <a:t>Este Manual contempla as etapas 1 e 2 do Fluxo de envio.</a:t>
            </a:r>
          </a:p>
          <a:p>
            <a:endParaRPr lang="pt-BR" sz="700" dirty="0">
              <a:latin typeface="Lato" panose="020F0502020204030203" pitchFamily="34" charset="0"/>
            </a:endParaRPr>
          </a:p>
          <a:p>
            <a:endParaRPr lang="pt-BR" sz="700" dirty="0">
              <a:latin typeface="Lato" panose="020F0502020204030203" pitchFamily="34" charset="0"/>
            </a:endParaRPr>
          </a:p>
          <a:p>
            <a:endParaRPr lang="pt-BR" sz="700" dirty="0">
              <a:latin typeface="Lato" panose="020F0502020204030203" pitchFamily="34" charset="0"/>
            </a:endParaRPr>
          </a:p>
          <a:p>
            <a:endParaRPr lang="pt-BR" sz="700" dirty="0">
              <a:latin typeface="Lato" panose="020F0502020204030203" pitchFamily="34" charset="0"/>
            </a:endParaRPr>
          </a:p>
          <a:p>
            <a:r>
              <a:rPr lang="pt-BR" sz="900" b="1" dirty="0">
                <a:latin typeface="Lato" panose="020F0502020204030203" pitchFamily="34" charset="0"/>
              </a:rPr>
              <a:t>A Etapa 3 é realizada na loja de destino</a:t>
            </a:r>
          </a:p>
        </p:txBody>
      </p:sp>
      <p:pic>
        <p:nvPicPr>
          <p:cNvPr id="96" name="Imagem 95">
            <a:extLst>
              <a:ext uri="{FF2B5EF4-FFF2-40B4-BE49-F238E27FC236}">
                <a16:creationId xmlns:a16="http://schemas.microsoft.com/office/drawing/2014/main" id="{5FC26F8D-A3C1-5D9B-CA85-1E5EAC74F5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7717" y="7334272"/>
            <a:ext cx="2959227" cy="125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607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19956</TotalTime>
  <Words>359</Words>
  <Application>Microsoft Office PowerPoint</Application>
  <PresentationFormat>Papel A4 (210 x 297 mm)</PresentationFormat>
  <Paragraphs>57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Consolas</vt:lpstr>
      <vt:lpstr>Lato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Diego Silva</dc:creator>
  <cp:lastModifiedBy>Lucas Murilo Amaral da Silva</cp:lastModifiedBy>
  <cp:revision>50</cp:revision>
  <cp:lastPrinted>2026-07-02T19:13:07Z</cp:lastPrinted>
  <dcterms:created xsi:type="dcterms:W3CDTF">2022-10-16T23:11:18Z</dcterms:created>
  <dcterms:modified xsi:type="dcterms:W3CDTF">2026-07-03T17:18:10Z</dcterms:modified>
</cp:coreProperties>
</file>